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61" r:id="rId4"/>
    <p:sldId id="262" r:id="rId5"/>
    <p:sldId id="270" r:id="rId6"/>
    <p:sldId id="272" r:id="rId7"/>
    <p:sldId id="273" r:id="rId8"/>
    <p:sldId id="274" r:id="rId9"/>
    <p:sldId id="277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A56"/>
    <a:srgbClr val="DEBDFF"/>
    <a:srgbClr val="9933FF"/>
    <a:srgbClr val="FF8F8F"/>
    <a:srgbClr val="9BC3FF"/>
    <a:srgbClr val="0066FF"/>
    <a:srgbClr val="F7FDA5"/>
    <a:srgbClr val="EAFA1A"/>
    <a:srgbClr val="FEC77E"/>
    <a:srgbClr val="FE9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78" d="100"/>
          <a:sy n="78" d="100"/>
        </p:scale>
        <p:origin x="-114" y="-6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2C3A30-2AFE-49DC-9540-975238C41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87C94C87-8CBF-4ABE-88ED-D50D0BA9A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A8BF86F-0FB4-4FDF-9717-8726C60E0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F6401BC-0B74-40E1-AD69-7E318A977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6EF003D-512E-4A89-B549-B99B177C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25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AAD668F-3D53-4932-89BD-0A2C4F08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5B2C1054-917B-4D04-AA51-25DF0E7BF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7A84E76-FE5F-4DE6-BEA4-E610A3597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1500A88-3CCB-46E1-B190-6860A817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A9FB13B-A70E-4AC1-B656-A3731EC1B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18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13506671-A16F-4A1A-A1D9-EF03FF484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5B5954BD-3B8E-44B5-855E-A51244C47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70AF3CB1-EFD1-4DAA-A72A-35B2293F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8C020C4-4FE2-46A4-B7EA-8898B68C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1469368-21CB-46A5-9391-245D5E51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29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2A036F3-9624-4537-B6EB-A250B7111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D6F235F-08F1-4D57-A94E-667B945D4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A360207-23B7-422F-A0AD-5CBAACC3A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6C0067E-FE36-4B82-ADD0-1854869F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340AD8C6-015B-4BF7-8C74-6E0E4A29A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253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8D62438-37A1-45BA-AC4E-4E5F97CE6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5448385-713F-4204-B79E-656AF6030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E014EE3-AF5D-4B91-BC99-75E35317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2BF32A7-ACDD-4F04-A292-A85618095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6A676B8-C4C4-444C-AC67-3095D02A0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6847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D71797E-FD62-41C1-8203-E645DFFB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BE49D9A-138B-432F-99FB-0A5E017E9C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9AB8526E-94CE-4CC0-A126-707A9327F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4F7A75AC-D0C7-40C0-B7A5-D632156A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4635DAA-FD8F-476A-984D-2154D8DAC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B9DB303A-2D9A-42EB-83CA-541EFC48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1097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C8BDA38-E5E7-49BF-A2C7-343045D9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5545A884-6BBE-4D5C-AE76-02E96B860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7348D154-8C0E-4554-95DE-293870432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1D0D06B7-8DC5-4BCA-B0C9-7DB38E9B5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DE0496E8-89AC-4689-981D-9EF755CEF2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C1F66B24-7ACD-4FBD-AAA8-9338F08AB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EE36ABEF-741F-48FB-AC81-EDB2E12E0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BDB363AC-23D9-4DB7-90AE-A7B3ABD4B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47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B968B30-502A-4263-B6D2-3AEB38CE9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A7A6A447-E7D6-45A9-A80E-6694C089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F8602736-D05E-48F1-8AFC-9F056234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DC8673E5-4190-44EC-B658-658FDC96C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72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D9C0BB32-64C4-491B-A75C-600D73563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DE1EFFD2-D0B9-4A78-80FF-C5C57B5F0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1ADD55C0-815E-479F-AF8C-10EB42F37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775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34BB90F-9524-4261-803B-8BE3AED11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AD54C37-0C46-4CC6-8505-B6F0EEA2E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4B554114-2D76-47C1-B87C-6EC83524D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4F329B16-B9EF-49A4-A43D-6C8E9BC69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4295356-656D-4082-BBF3-48699D98D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9B8D892F-2786-42D3-A8CC-E14C510E9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37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A103364-1762-424A-8D21-784A06F2B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33EFE67B-5ED3-4170-A64D-3FFB89212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E0E8E113-C836-4642-96F0-459E37D21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DB53941E-AC18-4365-A049-B7628592B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50C98EE7-BAE9-41F7-9347-559D2BE7C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F136B030-6B6A-46ED-8542-9F0E62FD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00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rgbClr val="5ECA5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8F489920-8F62-4518-90CD-05E76C420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163501B-E34E-4520-877A-8165A6A5A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2C1F9E1-8580-491D-890C-C305890AC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53BF2-776B-498F-936B-6DDDE7B45FE5}" type="datetimeFigureOut">
              <a:rPr lang="it-IT" smtClean="0"/>
              <a:t>18/01/2020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A84D3AC-E5F1-486B-B6B4-734317C985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CED37AD-4302-4124-9701-AE2544341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0A157-507C-4FBD-80DD-34C393901E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31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521393B6-0BBD-4CFC-8EAD-3C913F1C92BA}"/>
              </a:ext>
            </a:extLst>
          </p:cNvPr>
          <p:cNvSpPr txBox="1"/>
          <p:nvPr/>
        </p:nvSpPr>
        <p:spPr>
          <a:xfrm rot="2664576">
            <a:off x="9235416" y="992431"/>
            <a:ext cx="3422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Stato attuazione PdM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D5C0248C-ADEF-46B4-B242-17A99F78A9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596" y="411280"/>
            <a:ext cx="7896805" cy="1950058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03C41CF2-69DB-4F8F-AB5D-4529F0BBC91A}"/>
              </a:ext>
            </a:extLst>
          </p:cNvPr>
          <p:cNvSpPr txBox="1"/>
          <p:nvPr/>
        </p:nvSpPr>
        <p:spPr>
          <a:xfrm>
            <a:off x="2402101" y="2345525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u="sng" dirty="0"/>
              <a:t>I tre documenti fondamentali</a:t>
            </a:r>
          </a:p>
          <a:p>
            <a:pPr algn="ctr"/>
            <a:r>
              <a:rPr lang="it-IT" sz="2000" b="1" i="1" u="sng" dirty="0"/>
              <a:t>PTOF – RAV - PDM</a:t>
            </a:r>
            <a:endParaRPr lang="it-IT" sz="3600" b="1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1F1BF70D-06E4-412A-B033-6B6E13F044A0}"/>
              </a:ext>
            </a:extLst>
          </p:cNvPr>
          <p:cNvSpPr/>
          <p:nvPr/>
        </p:nvSpPr>
        <p:spPr>
          <a:xfrm>
            <a:off x="3860517" y="306850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i="1" u="sng" dirty="0"/>
              <a:t>LA MISSION DELLA NOSTRA SCUOLA</a:t>
            </a:r>
          </a:p>
        </p:txBody>
      </p:sp>
      <p:pic>
        <p:nvPicPr>
          <p:cNvPr id="11" name="Picture 1412">
            <a:extLst>
              <a:ext uri="{FF2B5EF4-FFF2-40B4-BE49-F238E27FC236}">
                <a16:creationId xmlns:a16="http://schemas.microsoft.com/office/drawing/2014/main" xmlns="" id="{25AC17DB-9784-4340-83D9-8B6BAA50232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271554" y="3471025"/>
            <a:ext cx="5749925" cy="749935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637F73D7-FAA8-48DF-BC4D-553F687E06B1}"/>
              </a:ext>
            </a:extLst>
          </p:cNvPr>
          <p:cNvSpPr txBox="1"/>
          <p:nvPr/>
        </p:nvSpPr>
        <p:spPr>
          <a:xfrm>
            <a:off x="1826036" y="4520230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 VALORI DI RIFERIMENTO</a:t>
            </a:r>
          </a:p>
          <a:p>
            <a:r>
              <a:rPr lang="it-IT" dirty="0"/>
              <a:t>Un’idea di società inclusiva, solidale, attenta alla tutela dell’ambiente naturale e antropico e alla piena valorizzazione del patrimonio storico e culturale. </a:t>
            </a:r>
          </a:p>
          <a:p>
            <a:r>
              <a:rPr lang="it-IT" dirty="0"/>
              <a:t>Un’idea di sviluppo che si ponga con responsabilità il problema dell’equità e della sostenibilità.</a:t>
            </a:r>
          </a:p>
          <a:p>
            <a:r>
              <a:rPr lang="it-IT" dirty="0"/>
              <a:t>Un’idea di studente come soggetto attivo, curioso, che si avvicina ai saperi dei grandi e al mondo della cultura senza paura e sudditanza, ma con spirito critico e aspirazione alla libertà.</a:t>
            </a:r>
          </a:p>
        </p:txBody>
      </p:sp>
    </p:spTree>
    <p:extLst>
      <p:ext uri="{BB962C8B-B14F-4D97-AF65-F5344CB8AC3E}">
        <p14:creationId xmlns:p14="http://schemas.microsoft.com/office/powerpoint/2010/main" val="341234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62CC72A8-039A-406B-8F0D-F129C4F847AB}"/>
              </a:ext>
            </a:extLst>
          </p:cNvPr>
          <p:cNvSpPr txBox="1"/>
          <p:nvPr/>
        </p:nvSpPr>
        <p:spPr>
          <a:xfrm>
            <a:off x="2404739" y="747061"/>
            <a:ext cx="7488832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u="sng" dirty="0"/>
              <a:t>Priorità</a:t>
            </a:r>
          </a:p>
          <a:p>
            <a:endParaRPr lang="it-IT" i="1" u="sng" dirty="0"/>
          </a:p>
          <a:p>
            <a:endParaRPr lang="it-IT" i="1" u="sng" dirty="0"/>
          </a:p>
          <a:p>
            <a:pPr marL="342900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it-IT" sz="2000" b="1" dirty="0"/>
              <a:t>Risultati scolastici</a:t>
            </a:r>
          </a:p>
          <a:p>
            <a:pPr marL="342900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it-IT" sz="2000" b="1" dirty="0"/>
              <a:t>Risultati nelle prove standardizzate nazionali</a:t>
            </a:r>
          </a:p>
          <a:p>
            <a:pPr marL="342900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it-IT" sz="2000" b="1" dirty="0"/>
              <a:t>Competenze chiave europee</a:t>
            </a:r>
          </a:p>
          <a:p>
            <a:pPr marL="342900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it-IT" sz="2000" b="1" dirty="0"/>
              <a:t>Risultati a distanza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97FFDCBD-A215-4F8E-9965-C7F8B14DFEB7}"/>
              </a:ext>
            </a:extLst>
          </p:cNvPr>
          <p:cNvSpPr/>
          <p:nvPr/>
        </p:nvSpPr>
        <p:spPr>
          <a:xfrm>
            <a:off x="2866571" y="3640751"/>
            <a:ext cx="64588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i="1" u="sng" dirty="0">
                <a:latin typeface="Calibri" panose="020F0502020204030204" pitchFamily="34" charset="0"/>
                <a:cs typeface="Calibri" panose="020F0502020204030204" pitchFamily="34" charset="0"/>
              </a:rPr>
              <a:t>Area di processo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Curricolo, progettazione e valutazione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Ambiente di apprendimento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Inclusione e differenziazione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Continuità e orientamento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Orientamento strategico e organizzazione della scuola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Sviluppo e valorizzazione delle risorse umane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Integrazione con il territorio e rapporti con le famiglie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57050B22-76E7-44CC-BD47-24324CA37226}"/>
              </a:ext>
            </a:extLst>
          </p:cNvPr>
          <p:cNvSpPr txBox="1"/>
          <p:nvPr/>
        </p:nvSpPr>
        <p:spPr>
          <a:xfrm rot="2664576">
            <a:off x="9235416" y="992431"/>
            <a:ext cx="3422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Stato attuazione PdM</a:t>
            </a:r>
          </a:p>
        </p:txBody>
      </p:sp>
    </p:spTree>
    <p:extLst>
      <p:ext uri="{BB962C8B-B14F-4D97-AF65-F5344CB8AC3E}">
        <p14:creationId xmlns:p14="http://schemas.microsoft.com/office/powerpoint/2010/main" val="81786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D68698B3-D9D9-466E-B129-C8FD80004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40222"/>
              </p:ext>
            </p:extLst>
          </p:nvPr>
        </p:nvGraphicFramePr>
        <p:xfrm>
          <a:off x="2032000" y="1955573"/>
          <a:ext cx="8128000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3447580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Realizzare attività progettuali comuni ai tre ordini di scuola</a:t>
                      </a:r>
                      <a:endParaRPr lang="it-IT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1388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Conclusa la fase di messa a punto della progettazione delle iniziative da svolgere nel corso dell’anno (molte sono già state avviate). </a:t>
                      </a:r>
                    </a:p>
                    <a:p>
                      <a:pPr marL="1160463" lvl="1" indent="-34290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modalità scelta (un referente per ciascun segmento scolastico) potrebbe rappresentare una bella occasione di conoscenza reciproca personale e professionale </a:t>
                      </a:r>
                    </a:p>
                    <a:p>
                      <a:pPr marL="1160463" lvl="1" indent="-34290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Permane una certa approssimazione nella compilazione  delle schede</a:t>
                      </a:r>
                    </a:p>
                    <a:p>
                      <a:pPr marL="1160463" lvl="1" indent="-34290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Caranza nel rispetto della tempistica concordata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6520556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439C03D1-E3BE-4EA5-8162-E9FC6CBFE055}"/>
              </a:ext>
            </a:extLst>
          </p:cNvPr>
          <p:cNvSpPr txBox="1"/>
          <p:nvPr/>
        </p:nvSpPr>
        <p:spPr>
          <a:xfrm rot="2664576">
            <a:off x="9249930" y="934375"/>
            <a:ext cx="3422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Stato attuazione PdM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2D3E5BE9-7547-460B-AC3D-1274CA0B61C2}"/>
              </a:ext>
            </a:extLst>
          </p:cNvPr>
          <p:cNvSpPr txBox="1"/>
          <p:nvPr/>
        </p:nvSpPr>
        <p:spPr>
          <a:xfrm>
            <a:off x="3156857" y="1002025"/>
            <a:ext cx="5878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/>
              <a:t>AZIONI PREVISTE E SU CUI STIAMO LAVORANDO </a:t>
            </a:r>
          </a:p>
        </p:txBody>
      </p:sp>
    </p:spTree>
    <p:extLst>
      <p:ext uri="{BB962C8B-B14F-4D97-AF65-F5344CB8AC3E}">
        <p14:creationId xmlns:p14="http://schemas.microsoft.com/office/powerpoint/2010/main" val="147230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2DF981F2-2D37-47F4-B66B-362BA4AADB60}"/>
              </a:ext>
            </a:extLst>
          </p:cNvPr>
          <p:cNvSpPr txBox="1"/>
          <p:nvPr/>
        </p:nvSpPr>
        <p:spPr>
          <a:xfrm rot="2664576">
            <a:off x="9249930" y="919861"/>
            <a:ext cx="3422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Stato attuazione PdM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9BC7A7D5-3244-44C3-B79A-F6851D7DC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383181"/>
              </p:ext>
            </p:extLst>
          </p:nvPr>
        </p:nvGraphicFramePr>
        <p:xfrm>
          <a:off x="2032000" y="425329"/>
          <a:ext cx="8128000" cy="5836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3447580733"/>
                    </a:ext>
                  </a:extLst>
                </a:gridCol>
              </a:tblGrid>
              <a:tr h="905730">
                <a:tc>
                  <a:txBody>
                    <a:bodyPr/>
                    <a:lstStyle/>
                    <a:p>
                      <a:pPr algn="ctr"/>
                      <a:r>
                        <a:rPr lang="it-IT" sz="24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collaborazione tra docenti e la diffusione di buone pratiche</a:t>
                      </a:r>
                      <a:endParaRPr lang="it-IT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1388733"/>
                  </a:ext>
                </a:extLst>
              </a:tr>
              <a:tr h="4931196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Scuola Infanzia (programmazione educativa e didattica comune)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Scuola Primaria (programmazione bisettimanale per interclasse)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Scuola secondaria (programmazione per dipartimenti disciplinari)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Avvio di un percorso di ricerca-azione sugli ambienti di apprendimento nella loro valenza organizzativa, metodologica e relazionale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Potenziamento sito istituzionale con l’avvio dell’implementazione di un</a:t>
                      </a:r>
                      <a:r>
                        <a:rPr lang="it-IT" sz="2400" dirty="0"/>
                        <a:t> ambiente informatico utile per la condivisione di contenuti e il potenziamento di processi di autoformazione.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652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8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2DF981F2-2D37-47F4-B66B-362BA4AADB60}"/>
              </a:ext>
            </a:extLst>
          </p:cNvPr>
          <p:cNvSpPr txBox="1"/>
          <p:nvPr/>
        </p:nvSpPr>
        <p:spPr>
          <a:xfrm rot="2664576">
            <a:off x="9249930" y="919861"/>
            <a:ext cx="3422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Stato attuazione PdM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9BC7A7D5-3244-44C3-B79A-F6851D7DC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289975"/>
              </p:ext>
            </p:extLst>
          </p:nvPr>
        </p:nvGraphicFramePr>
        <p:xfrm>
          <a:off x="2032000" y="1823718"/>
          <a:ext cx="8128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3447580733"/>
                    </a:ext>
                  </a:extLst>
                </a:gridCol>
              </a:tblGrid>
              <a:tr h="822498">
                <a:tc>
                  <a:txBody>
                    <a:bodyPr/>
                    <a:lstStyle/>
                    <a:p>
                      <a:pPr algn="ctr"/>
                      <a:r>
                        <a:rPr lang="it-IT" sz="24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Progettare prove standardizzate interne per classi parallele e costruire comuni strumenti formalizzati di rilevazione delle competenze</a:t>
                      </a:r>
                      <a:endParaRPr lang="it-IT" sz="2400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1388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Ulteriore estensione della somministrazione delle prove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652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2DF981F2-2D37-47F4-B66B-362BA4AADB60}"/>
              </a:ext>
            </a:extLst>
          </p:cNvPr>
          <p:cNvSpPr txBox="1"/>
          <p:nvPr/>
        </p:nvSpPr>
        <p:spPr>
          <a:xfrm rot="2664576">
            <a:off x="9249930" y="919861"/>
            <a:ext cx="3422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Stato attuazione PdM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9BC7A7D5-3244-44C3-B79A-F6851D7DC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150132"/>
              </p:ext>
            </p:extLst>
          </p:nvPr>
        </p:nvGraphicFramePr>
        <p:xfrm>
          <a:off x="2032000" y="2378821"/>
          <a:ext cx="8128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3447580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una didattica funzionale all'inclusione degli alunni con Bisogni Educativi Speciali</a:t>
                      </a:r>
                      <a:endParaRPr lang="it-IT" sz="2400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1388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Avvio dell’aggiornamento della modulistica (schede di rilevazione, PDP, PEI, Relazione finale, ecc.) per renderla di più rapida e semplice compilazione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652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997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2DF981F2-2D37-47F4-B66B-362BA4AADB60}"/>
              </a:ext>
            </a:extLst>
          </p:cNvPr>
          <p:cNvSpPr txBox="1"/>
          <p:nvPr/>
        </p:nvSpPr>
        <p:spPr>
          <a:xfrm rot="2664576">
            <a:off x="9249930" y="919861"/>
            <a:ext cx="3422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Stato attuazione PdM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9BC7A7D5-3244-44C3-B79A-F6851D7DC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55293"/>
              </p:ext>
            </p:extLst>
          </p:nvPr>
        </p:nvGraphicFramePr>
        <p:xfrm>
          <a:off x="2032000" y="1949328"/>
          <a:ext cx="8128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3447580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Coinvolgere in maniera diffusa e attiva le famiglie come corresponsabili del processo educativo.</a:t>
                      </a:r>
                      <a:endParaRPr lang="it-IT" sz="2400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1388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Sono stati predisposti e sottoscritti dalle parti interessate i patti corresponsabilità di: Infanzia, primaria, secondaria, corsi musicali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Sito scolastico con l’accesso al registro elettronico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652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90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2DF981F2-2D37-47F4-B66B-362BA4AADB60}"/>
              </a:ext>
            </a:extLst>
          </p:cNvPr>
          <p:cNvSpPr txBox="1"/>
          <p:nvPr/>
        </p:nvSpPr>
        <p:spPr>
          <a:xfrm rot="2664576">
            <a:off x="9249930" y="919861"/>
            <a:ext cx="3422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Stato attuazione PdM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9BC7A7D5-3244-44C3-B79A-F6851D7DC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109467"/>
              </p:ext>
            </p:extLst>
          </p:nvPr>
        </p:nvGraphicFramePr>
        <p:xfrm>
          <a:off x="2032000" y="2606040"/>
          <a:ext cx="81280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3447580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Applicare criteri di formazione delle classi che garantiscano equi-eterogeneità.</a:t>
                      </a:r>
                      <a:endParaRPr lang="it-IT" sz="2400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1388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Avvio della fase di monitoraggio della nuova modalità di formazione dei gruppi-sezione e classe</a:t>
                      </a:r>
                      <a:endParaRPr lang="it-IT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652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240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2DF981F2-2D37-47F4-B66B-362BA4AADB60}"/>
              </a:ext>
            </a:extLst>
          </p:cNvPr>
          <p:cNvSpPr txBox="1"/>
          <p:nvPr/>
        </p:nvSpPr>
        <p:spPr>
          <a:xfrm rot="2664576">
            <a:off x="9249930" y="919861"/>
            <a:ext cx="3422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Stato attuazione PdM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9BC7A7D5-3244-44C3-B79A-F6851D7DC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324236"/>
              </p:ext>
            </p:extLst>
          </p:nvPr>
        </p:nvGraphicFramePr>
        <p:xfrm>
          <a:off x="2032000" y="2697480"/>
          <a:ext cx="8128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3447580733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2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Predisposizione di indicatori e descrittori delle competenze chiave di cittadinanza anche alla luce del nuovo documento europeo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2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Revisione curricolo </a:t>
                      </a:r>
                      <a:r>
                        <a:rPr lang="it-IT" sz="2400" b="0" u="non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verticale 3-14</a:t>
                      </a:r>
                      <a:endParaRPr lang="it-IT" sz="2400" b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1388733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5957C125-25AF-4294-88DF-B3C6FCDFD9AA}"/>
              </a:ext>
            </a:extLst>
          </p:cNvPr>
          <p:cNvSpPr txBox="1"/>
          <p:nvPr/>
        </p:nvSpPr>
        <p:spPr>
          <a:xfrm>
            <a:off x="3156857" y="1195985"/>
            <a:ext cx="5878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/>
              <a:t>AZIONI PREVISTE E NON ANCORA REALIZZATE DA ATTENZIONARE</a:t>
            </a:r>
          </a:p>
        </p:txBody>
      </p:sp>
    </p:spTree>
    <p:extLst>
      <p:ext uri="{BB962C8B-B14F-4D97-AF65-F5344CB8AC3E}">
        <p14:creationId xmlns:p14="http://schemas.microsoft.com/office/powerpoint/2010/main" val="1443118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</TotalTime>
  <Words>463</Words>
  <Application>Microsoft Office PowerPoint</Application>
  <PresentationFormat>Personalizzato</PresentationFormat>
  <Paragraphs>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GC</cp:lastModifiedBy>
  <cp:revision>54</cp:revision>
  <dcterms:created xsi:type="dcterms:W3CDTF">2018-11-10T16:50:06Z</dcterms:created>
  <dcterms:modified xsi:type="dcterms:W3CDTF">2020-01-18T18:13:42Z</dcterms:modified>
</cp:coreProperties>
</file>