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drawings/drawing2.xml" ContentType="application/vnd.openxmlformats-officedocument.drawingml.chartshapes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style41.xml" ContentType="application/vnd.ms-office.chartstyle+xml"/>
  <Override PartName="/ppt/charts/colors41.xml" ContentType="application/vnd.ms-office.chartcolorstyle+xml"/>
  <Override PartName="/ppt/charts/chart43.xml" ContentType="application/vnd.openxmlformats-officedocument.drawingml.chart+xml"/>
  <Override PartName="/ppt/charts/style42.xml" ContentType="application/vnd.ms-office.chartstyle+xml"/>
  <Override PartName="/ppt/charts/colors42.xml" ContentType="application/vnd.ms-office.chartcolorstyle+xml"/>
  <Override PartName="/ppt/charts/chart44.xml" ContentType="application/vnd.openxmlformats-officedocument.drawingml.chart+xml"/>
  <Override PartName="/ppt/charts/style43.xml" ContentType="application/vnd.ms-office.chartstyle+xml"/>
  <Override PartName="/ppt/charts/colors43.xml" ContentType="application/vnd.ms-office.chartcolorstyle+xml"/>
  <Override PartName="/ppt/charts/chart45.xml" ContentType="application/vnd.openxmlformats-officedocument.drawingml.chart+xml"/>
  <Override PartName="/ppt/charts/style44.xml" ContentType="application/vnd.ms-office.chartstyle+xml"/>
  <Override PartName="/ppt/charts/colors44.xml" ContentType="application/vnd.ms-office.chartcolorstyle+xml"/>
  <Override PartName="/ppt/charts/chart46.xml" ContentType="application/vnd.openxmlformats-officedocument.drawingml.chart+xml"/>
  <Override PartName="/ppt/charts/style45.xml" ContentType="application/vnd.ms-office.chartstyle+xml"/>
  <Override PartName="/ppt/charts/colors45.xml" ContentType="application/vnd.ms-office.chartcolorstyle+xml"/>
  <Override PartName="/ppt/charts/chart47.xml" ContentType="application/vnd.openxmlformats-officedocument.drawingml.chart+xml"/>
  <Override PartName="/ppt/charts/style46.xml" ContentType="application/vnd.ms-office.chartstyle+xml"/>
  <Override PartName="/ppt/charts/colors46.xml" ContentType="application/vnd.ms-office.chartcolorstyle+xml"/>
  <Override PartName="/ppt/charts/chart48.xml" ContentType="application/vnd.openxmlformats-officedocument.drawingml.chart+xml"/>
  <Override PartName="/ppt/charts/style47.xml" ContentType="application/vnd.ms-office.chartstyle+xml"/>
  <Override PartName="/ppt/charts/colors47.xml" ContentType="application/vnd.ms-office.chartcolorstyle+xml"/>
  <Override PartName="/ppt/charts/chart49.xml" ContentType="application/vnd.openxmlformats-officedocument.drawingml.chart+xml"/>
  <Override PartName="/ppt/charts/style48.xml" ContentType="application/vnd.ms-office.chartstyle+xml"/>
  <Override PartName="/ppt/charts/colors48.xml" ContentType="application/vnd.ms-office.chartcolorstyle+xml"/>
  <Override PartName="/ppt/charts/chart50.xml" ContentType="application/vnd.openxmlformats-officedocument.drawingml.chart+xml"/>
  <Override PartName="/ppt/charts/style49.xml" ContentType="application/vnd.ms-office.chartstyle+xml"/>
  <Override PartName="/ppt/charts/colors49.xml" ContentType="application/vnd.ms-office.chartcolorstyle+xml"/>
  <Override PartName="/ppt/charts/chart51.xml" ContentType="application/vnd.openxmlformats-officedocument.drawingml.chart+xml"/>
  <Override PartName="/ppt/charts/style50.xml" ContentType="application/vnd.ms-office.chartstyle+xml"/>
  <Override PartName="/ppt/charts/colors50.xml" ContentType="application/vnd.ms-office.chartcolorstyle+xml"/>
  <Override PartName="/ppt/charts/chart52.xml" ContentType="application/vnd.openxmlformats-officedocument.drawingml.chart+xml"/>
  <Override PartName="/ppt/charts/style51.xml" ContentType="application/vnd.ms-office.chartstyle+xml"/>
  <Override PartName="/ppt/charts/colors51.xml" ContentType="application/vnd.ms-office.chartcolorstyle+xml"/>
  <Override PartName="/ppt/charts/chart53.xml" ContentType="application/vnd.openxmlformats-officedocument.drawingml.chart+xml"/>
  <Override PartName="/ppt/charts/style52.xml" ContentType="application/vnd.ms-office.chartstyle+xml"/>
  <Override PartName="/ppt/charts/colors52.xml" ContentType="application/vnd.ms-office.chartcolorstyle+xml"/>
  <Override PartName="/ppt/charts/chart54.xml" ContentType="application/vnd.openxmlformats-officedocument.drawingml.chart+xml"/>
  <Override PartName="/ppt/charts/style53.xml" ContentType="application/vnd.ms-office.chartstyle+xml"/>
  <Override PartName="/ppt/charts/colors53.xml" ContentType="application/vnd.ms-office.chartcolorstyle+xml"/>
  <Override PartName="/ppt/charts/chart55.xml" ContentType="application/vnd.openxmlformats-officedocument.drawingml.chart+xml"/>
  <Override PartName="/ppt/charts/style54.xml" ContentType="application/vnd.ms-office.chartstyle+xml"/>
  <Override PartName="/ppt/charts/colors54.xml" ContentType="application/vnd.ms-office.chartcolorstyle+xml"/>
  <Override PartName="/ppt/charts/chart56.xml" ContentType="application/vnd.openxmlformats-officedocument.drawingml.chart+xml"/>
  <Override PartName="/ppt/charts/style55.xml" ContentType="application/vnd.ms-office.chartstyle+xml"/>
  <Override PartName="/ppt/charts/colors55.xml" ContentType="application/vnd.ms-office.chartcolorstyle+xml"/>
  <Override PartName="/ppt/charts/chart57.xml" ContentType="application/vnd.openxmlformats-officedocument.drawingml.chart+xml"/>
  <Override PartName="/ppt/charts/style56.xml" ContentType="application/vnd.ms-office.chartstyle+xml"/>
  <Override PartName="/ppt/charts/colors56.xml" ContentType="application/vnd.ms-office.chartcolorstyle+xml"/>
  <Override PartName="/ppt/charts/chart58.xml" ContentType="application/vnd.openxmlformats-officedocument.drawingml.chart+xml"/>
  <Override PartName="/ppt/charts/style57.xml" ContentType="application/vnd.ms-office.chartstyle+xml"/>
  <Override PartName="/ppt/charts/colors57.xml" ContentType="application/vnd.ms-office.chartcolorstyle+xml"/>
  <Override PartName="/ppt/charts/chart59.xml" ContentType="application/vnd.openxmlformats-officedocument.drawingml.chart+xml"/>
  <Override PartName="/ppt/charts/style58.xml" ContentType="application/vnd.ms-office.chartstyle+xml"/>
  <Override PartName="/ppt/charts/colors58.xml" ContentType="application/vnd.ms-office.chartcolorstyle+xml"/>
  <Override PartName="/ppt/charts/chart60.xml" ContentType="application/vnd.openxmlformats-officedocument.drawingml.chart+xml"/>
  <Override PartName="/ppt/charts/style59.xml" ContentType="application/vnd.ms-office.chartstyle+xml"/>
  <Override PartName="/ppt/charts/colors59.xml" ContentType="application/vnd.ms-office.chartcolorstyle+xml"/>
  <Override PartName="/ppt/charts/chart61.xml" ContentType="application/vnd.openxmlformats-officedocument.drawingml.chart+xml"/>
  <Override PartName="/ppt/charts/style60.xml" ContentType="application/vnd.ms-office.chartstyle+xml"/>
  <Override PartName="/ppt/charts/colors60.xml" ContentType="application/vnd.ms-office.chartcolorstyle+xml"/>
  <Override PartName="/ppt/charts/chart62.xml" ContentType="application/vnd.openxmlformats-officedocument.drawingml.chart+xml"/>
  <Override PartName="/ppt/charts/style61.xml" ContentType="application/vnd.ms-office.chartstyle+xml"/>
  <Override PartName="/ppt/charts/colors61.xml" ContentType="application/vnd.ms-office.chartcolorstyle+xml"/>
  <Override PartName="/ppt/charts/chart63.xml" ContentType="application/vnd.openxmlformats-officedocument.drawingml.chart+xml"/>
  <Override PartName="/ppt/charts/style62.xml" ContentType="application/vnd.ms-office.chartstyle+xml"/>
  <Override PartName="/ppt/charts/colors62.xml" ContentType="application/vnd.ms-office.chartcolorstyle+xml"/>
  <Override PartName="/ppt/charts/chart64.xml" ContentType="application/vnd.openxmlformats-officedocument.drawingml.chart+xml"/>
  <Override PartName="/ppt/charts/style63.xml" ContentType="application/vnd.ms-office.chartstyle+xml"/>
  <Override PartName="/ppt/charts/colors63.xml" ContentType="application/vnd.ms-office.chartcolorstyle+xml"/>
  <Override PartName="/ppt/charts/chart65.xml" ContentType="application/vnd.openxmlformats-officedocument.drawingml.chart+xml"/>
  <Override PartName="/ppt/charts/style64.xml" ContentType="application/vnd.ms-office.chartstyle+xml"/>
  <Override PartName="/ppt/charts/colors64.xml" ContentType="application/vnd.ms-office.chartcolorstyle+xml"/>
  <Override PartName="/ppt/charts/chart66.xml" ContentType="application/vnd.openxmlformats-officedocument.drawingml.chart+xml"/>
  <Override PartName="/ppt/charts/style65.xml" ContentType="application/vnd.ms-office.chartstyle+xml"/>
  <Override PartName="/ppt/charts/colors65.xml" ContentType="application/vnd.ms-office.chartcolorstyle+xml"/>
  <Override PartName="/ppt/charts/chart67.xml" ContentType="application/vnd.openxmlformats-officedocument.drawingml.chart+xml"/>
  <Override PartName="/ppt/charts/style66.xml" ContentType="application/vnd.ms-office.chartstyle+xml"/>
  <Override PartName="/ppt/charts/colors66.xml" ContentType="application/vnd.ms-office.chartcolorstyle+xml"/>
  <Override PartName="/ppt/charts/chart68.xml" ContentType="application/vnd.openxmlformats-officedocument.drawingml.chart+xml"/>
  <Override PartName="/ppt/charts/style67.xml" ContentType="application/vnd.ms-office.chartstyle+xml"/>
  <Override PartName="/ppt/charts/colors67.xml" ContentType="application/vnd.ms-office.chartcolorstyle+xml"/>
  <Override PartName="/ppt/charts/chart69.xml" ContentType="application/vnd.openxmlformats-officedocument.drawingml.chart+xml"/>
  <Override PartName="/ppt/charts/style68.xml" ContentType="application/vnd.ms-office.chartstyle+xml"/>
  <Override PartName="/ppt/charts/colors68.xml" ContentType="application/vnd.ms-office.chartcolorstyle+xml"/>
  <Override PartName="/ppt/charts/chart70.xml" ContentType="application/vnd.openxmlformats-officedocument.drawingml.chart+xml"/>
  <Override PartName="/ppt/charts/style69.xml" ContentType="application/vnd.ms-office.chartstyle+xml"/>
  <Override PartName="/ppt/charts/colors69.xml" ContentType="application/vnd.ms-office.chartcolorstyle+xml"/>
  <Override PartName="/ppt/charts/chart71.xml" ContentType="application/vnd.openxmlformats-officedocument.drawingml.chart+xml"/>
  <Override PartName="/ppt/charts/style70.xml" ContentType="application/vnd.ms-office.chartstyle+xml"/>
  <Override PartName="/ppt/charts/colors70.xml" ContentType="application/vnd.ms-office.chartcolorstyle+xml"/>
  <Override PartName="/ppt/charts/chart72.xml" ContentType="application/vnd.openxmlformats-officedocument.drawingml.chart+xml"/>
  <Override PartName="/ppt/charts/style71.xml" ContentType="application/vnd.ms-office.chartstyle+xml"/>
  <Override PartName="/ppt/charts/colors71.xml" ContentType="application/vnd.ms-office.chartcolorstyle+xml"/>
  <Override PartName="/ppt/drawings/drawing3.xml" ContentType="application/vnd.openxmlformats-officedocument.drawingml.chartshapes+xml"/>
  <Override PartName="/ppt/charts/chart73.xml" ContentType="application/vnd.openxmlformats-officedocument.drawingml.chart+xml"/>
  <Override PartName="/ppt/charts/style72.xml" ContentType="application/vnd.ms-office.chartstyle+xml"/>
  <Override PartName="/ppt/charts/colors72.xml" ContentType="application/vnd.ms-office.chartcolorstyle+xml"/>
  <Override PartName="/ppt/charts/chart74.xml" ContentType="application/vnd.openxmlformats-officedocument.drawingml.chart+xml"/>
  <Override PartName="/ppt/charts/style73.xml" ContentType="application/vnd.ms-office.chartstyle+xml"/>
  <Override PartName="/ppt/charts/colors73.xml" ContentType="application/vnd.ms-office.chartcolorstyle+xml"/>
  <Override PartName="/ppt/charts/chart75.xml" ContentType="application/vnd.openxmlformats-officedocument.drawingml.chart+xml"/>
  <Override PartName="/ppt/charts/style74.xml" ContentType="application/vnd.ms-office.chartstyle+xml"/>
  <Override PartName="/ppt/charts/colors74.xml" ContentType="application/vnd.ms-office.chartcolorstyle+xml"/>
  <Override PartName="/ppt/charts/chart76.xml" ContentType="application/vnd.openxmlformats-officedocument.drawingml.chart+xml"/>
  <Override PartName="/ppt/charts/style75.xml" ContentType="application/vnd.ms-office.chartstyle+xml"/>
  <Override PartName="/ppt/charts/colors7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378" r:id="rId2"/>
    <p:sldId id="426" r:id="rId3"/>
    <p:sldId id="401" r:id="rId4"/>
    <p:sldId id="404" r:id="rId5"/>
    <p:sldId id="403" r:id="rId6"/>
    <p:sldId id="405" r:id="rId7"/>
    <p:sldId id="406" r:id="rId8"/>
    <p:sldId id="407" r:id="rId9"/>
    <p:sldId id="408" r:id="rId10"/>
    <p:sldId id="409" r:id="rId11"/>
    <p:sldId id="410" r:id="rId12"/>
    <p:sldId id="411" r:id="rId13"/>
    <p:sldId id="418" r:id="rId14"/>
    <p:sldId id="448" r:id="rId15"/>
    <p:sldId id="449" r:id="rId16"/>
    <p:sldId id="450" r:id="rId17"/>
    <p:sldId id="451" r:id="rId18"/>
    <p:sldId id="453" r:id="rId19"/>
    <p:sldId id="452" r:id="rId20"/>
    <p:sldId id="431" r:id="rId21"/>
    <p:sldId id="434" r:id="rId22"/>
    <p:sldId id="445" r:id="rId23"/>
    <p:sldId id="446" r:id="rId24"/>
    <p:sldId id="447" r:id="rId25"/>
    <p:sldId id="435" r:id="rId26"/>
    <p:sldId id="436" r:id="rId27"/>
    <p:sldId id="454" r:id="rId28"/>
    <p:sldId id="455" r:id="rId29"/>
    <p:sldId id="456" r:id="rId30"/>
    <p:sldId id="457" r:id="rId31"/>
    <p:sldId id="440" r:id="rId32"/>
    <p:sldId id="441" r:id="rId33"/>
    <p:sldId id="458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0A8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02" autoAdjust="0"/>
  </p:normalViewPr>
  <p:slideViewPr>
    <p:cSldViewPr>
      <p:cViewPr varScale="1">
        <p:scale>
          <a:sx n="105" d="100"/>
          <a:sy n="105" d="100"/>
        </p:scale>
        <p:origin x="179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isso\da_spostare\questionari\alunn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alunni_risposte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alunni_risposte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alunni_risposte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alunni_risposte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alunni_risposte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alunni_risposte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isso\da_spostare\questionari\genitori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isso\da_spostare\questionari\genitori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isso\da_spostare\questionari\genitori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25_05_risposte.xlsx" TargetMode="External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chartUserShapes" Target="../drawings/drawing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isso\da_spostare\questionari\alunn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25_05_risposte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25_05_risposte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genitori_risposte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genitori_risposte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genitori_risposte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genitori_risposte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genitori_risposte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genitori_risposte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genitori_risposte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genitori_risposte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genitori_risposte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genitori_risposte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genitori_risposte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genitori_risposte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genitori_risposte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genitori_risposte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isso\da_spostare\questionari\insegnanti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isso\da_spostare\questionari\insegnanti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isso\da_spostare\questionari\insegnanti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25_05_risposte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25_05_risposte.xlsx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fisso\da_spostare\2021\questionari\25_05_risposte.xlsx" TargetMode="Externa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isso\da_spostare\questionari\insegnanti.xlsx" TargetMode="External"/><Relationship Id="rId2" Type="http://schemas.microsoft.com/office/2011/relationships/chartColorStyle" Target="colors41.xml"/><Relationship Id="rId1" Type="http://schemas.microsoft.com/office/2011/relationships/chartStyle" Target="style41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insegnanti_risposte.xlsx" TargetMode="External"/><Relationship Id="rId2" Type="http://schemas.microsoft.com/office/2011/relationships/chartColorStyle" Target="colors42.xml"/><Relationship Id="rId1" Type="http://schemas.microsoft.com/office/2011/relationships/chartStyle" Target="style42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insegnanti_risposte.xlsx" TargetMode="External"/><Relationship Id="rId2" Type="http://schemas.microsoft.com/office/2011/relationships/chartColorStyle" Target="colors43.xml"/><Relationship Id="rId1" Type="http://schemas.microsoft.com/office/2011/relationships/chartStyle" Target="style43.xml"/></Relationships>
</file>

<file path=ppt/charts/_rels/chart45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insegnanti_risposte.xlsx" TargetMode="External"/><Relationship Id="rId2" Type="http://schemas.microsoft.com/office/2011/relationships/chartColorStyle" Target="colors44.xml"/><Relationship Id="rId1" Type="http://schemas.microsoft.com/office/2011/relationships/chartStyle" Target="style44.xml"/></Relationships>
</file>

<file path=ppt/charts/_rels/chart46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insegnanti_risposte.xlsx" TargetMode="External"/><Relationship Id="rId2" Type="http://schemas.microsoft.com/office/2011/relationships/chartColorStyle" Target="colors45.xml"/><Relationship Id="rId1" Type="http://schemas.microsoft.com/office/2011/relationships/chartStyle" Target="style45.xml"/></Relationships>
</file>

<file path=ppt/charts/_rels/chart47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questionari\insegnanti.xlsx" TargetMode="External"/><Relationship Id="rId2" Type="http://schemas.microsoft.com/office/2011/relationships/chartColorStyle" Target="colors46.xml"/><Relationship Id="rId1" Type="http://schemas.microsoft.com/office/2011/relationships/chartStyle" Target="style46.xml"/></Relationships>
</file>

<file path=ppt/charts/_rels/chart48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questionari\insegnanti.xlsx" TargetMode="External"/><Relationship Id="rId2" Type="http://schemas.microsoft.com/office/2011/relationships/chartColorStyle" Target="colors47.xml"/><Relationship Id="rId1" Type="http://schemas.microsoft.com/office/2011/relationships/chartStyle" Target="style47.xml"/></Relationships>
</file>

<file path=ppt/charts/_rels/chart49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insegnanti_risposte.xlsx" TargetMode="External"/><Relationship Id="rId2" Type="http://schemas.microsoft.com/office/2011/relationships/chartColorStyle" Target="colors48.xml"/><Relationship Id="rId1" Type="http://schemas.microsoft.com/office/2011/relationships/chartStyle" Target="style48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alunni_rispost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50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insegnanti_risposte.xlsx" TargetMode="External"/><Relationship Id="rId2" Type="http://schemas.microsoft.com/office/2011/relationships/chartColorStyle" Target="colors49.xml"/><Relationship Id="rId1" Type="http://schemas.microsoft.com/office/2011/relationships/chartStyle" Target="style49.xml"/></Relationships>
</file>

<file path=ppt/charts/_rels/chart5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insegnanti_risposte.xlsx" TargetMode="External"/><Relationship Id="rId2" Type="http://schemas.microsoft.com/office/2011/relationships/chartColorStyle" Target="colors50.xml"/><Relationship Id="rId1" Type="http://schemas.microsoft.com/office/2011/relationships/chartStyle" Target="style50.xml"/></Relationships>
</file>

<file path=ppt/charts/_rels/chart52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insegnanti_risposte.xlsx" TargetMode="External"/><Relationship Id="rId2" Type="http://schemas.microsoft.com/office/2011/relationships/chartColorStyle" Target="colors51.xml"/><Relationship Id="rId1" Type="http://schemas.microsoft.com/office/2011/relationships/chartStyle" Target="style51.xml"/></Relationships>
</file>

<file path=ppt/charts/_rels/chart53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questionari\insegnanti.xlsx" TargetMode="External"/><Relationship Id="rId2" Type="http://schemas.microsoft.com/office/2011/relationships/chartColorStyle" Target="colors52.xml"/><Relationship Id="rId1" Type="http://schemas.microsoft.com/office/2011/relationships/chartStyle" Target="style52.xml"/></Relationships>
</file>

<file path=ppt/charts/_rels/chart54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insegnanti_risposte.xlsx" TargetMode="External"/><Relationship Id="rId2" Type="http://schemas.microsoft.com/office/2011/relationships/chartColorStyle" Target="colors53.xml"/><Relationship Id="rId1" Type="http://schemas.microsoft.com/office/2011/relationships/chartStyle" Target="style53.xml"/></Relationships>
</file>

<file path=ppt/charts/_rels/chart55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insegnanti_risposte.xlsx" TargetMode="External"/><Relationship Id="rId2" Type="http://schemas.microsoft.com/office/2011/relationships/chartColorStyle" Target="colors54.xml"/><Relationship Id="rId1" Type="http://schemas.microsoft.com/office/2011/relationships/chartStyle" Target="style54.xml"/></Relationships>
</file>

<file path=ppt/charts/_rels/chart56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insegnanti_risposte.xlsx" TargetMode="External"/><Relationship Id="rId2" Type="http://schemas.microsoft.com/office/2011/relationships/chartColorStyle" Target="colors55.xml"/><Relationship Id="rId1" Type="http://schemas.microsoft.com/office/2011/relationships/chartStyle" Target="style55.xml"/></Relationships>
</file>

<file path=ppt/charts/_rels/chart57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insegnanti_risposte.xlsx" TargetMode="External"/><Relationship Id="rId2" Type="http://schemas.microsoft.com/office/2011/relationships/chartColorStyle" Target="colors56.xml"/><Relationship Id="rId1" Type="http://schemas.microsoft.com/office/2011/relationships/chartStyle" Target="style56.xml"/></Relationships>
</file>

<file path=ppt/charts/_rels/chart58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questionari\insegnanti.xlsx" TargetMode="External"/><Relationship Id="rId2" Type="http://schemas.microsoft.com/office/2011/relationships/chartColorStyle" Target="colors57.xml"/><Relationship Id="rId1" Type="http://schemas.microsoft.com/office/2011/relationships/chartStyle" Target="style57.xml"/></Relationships>
</file>

<file path=ppt/charts/_rels/chart59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insegnanti_risposte.xlsx" TargetMode="External"/><Relationship Id="rId2" Type="http://schemas.microsoft.com/office/2011/relationships/chartColorStyle" Target="colors58.xml"/><Relationship Id="rId1" Type="http://schemas.microsoft.com/office/2011/relationships/chartStyle" Target="style58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alunni_rispost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60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insegnanti_risposte.xlsx" TargetMode="External"/><Relationship Id="rId2" Type="http://schemas.microsoft.com/office/2011/relationships/chartColorStyle" Target="colors59.xml"/><Relationship Id="rId1" Type="http://schemas.microsoft.com/office/2011/relationships/chartStyle" Target="style59.xml"/></Relationships>
</file>

<file path=ppt/charts/_rels/chart6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insegnanti_risposte.xlsx" TargetMode="External"/><Relationship Id="rId2" Type="http://schemas.microsoft.com/office/2011/relationships/chartColorStyle" Target="colors60.xml"/><Relationship Id="rId1" Type="http://schemas.microsoft.com/office/2011/relationships/chartStyle" Target="style60.xml"/></Relationships>
</file>

<file path=ppt/charts/_rels/chart62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insegnanti_risposte.xlsx" TargetMode="External"/><Relationship Id="rId2" Type="http://schemas.microsoft.com/office/2011/relationships/chartColorStyle" Target="colors61.xml"/><Relationship Id="rId1" Type="http://schemas.microsoft.com/office/2011/relationships/chartStyle" Target="style61.xml"/></Relationships>
</file>

<file path=ppt/charts/_rels/chart63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insegnanti_risposte.xlsx" TargetMode="External"/><Relationship Id="rId2" Type="http://schemas.microsoft.com/office/2011/relationships/chartColorStyle" Target="colors62.xml"/><Relationship Id="rId1" Type="http://schemas.microsoft.com/office/2011/relationships/chartStyle" Target="style62.xml"/></Relationships>
</file>

<file path=ppt/charts/_rels/chart64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insegnanti_risposte.xlsx" TargetMode="External"/><Relationship Id="rId2" Type="http://schemas.microsoft.com/office/2011/relationships/chartColorStyle" Target="colors63.xml"/><Relationship Id="rId1" Type="http://schemas.microsoft.com/office/2011/relationships/chartStyle" Target="style63.xml"/></Relationships>
</file>

<file path=ppt/charts/_rels/chart65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insegnanti_risposte.xlsx" TargetMode="External"/><Relationship Id="rId2" Type="http://schemas.microsoft.com/office/2011/relationships/chartColorStyle" Target="colors64.xml"/><Relationship Id="rId1" Type="http://schemas.microsoft.com/office/2011/relationships/chartStyle" Target="style64.xml"/></Relationships>
</file>

<file path=ppt/charts/_rels/chart66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insegnanti_risposte.xlsx" TargetMode="External"/><Relationship Id="rId2" Type="http://schemas.microsoft.com/office/2011/relationships/chartColorStyle" Target="colors65.xml"/><Relationship Id="rId1" Type="http://schemas.microsoft.com/office/2011/relationships/chartStyle" Target="style65.xml"/></Relationships>
</file>

<file path=ppt/charts/_rels/chart67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insegnanti_risposte.xlsx" TargetMode="External"/><Relationship Id="rId2" Type="http://schemas.microsoft.com/office/2011/relationships/chartColorStyle" Target="colors66.xml"/><Relationship Id="rId1" Type="http://schemas.microsoft.com/office/2011/relationships/chartStyle" Target="style66.xml"/></Relationships>
</file>

<file path=ppt/charts/_rels/chart68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questionari\insegnanti.xlsx" TargetMode="External"/><Relationship Id="rId2" Type="http://schemas.microsoft.com/office/2011/relationships/chartColorStyle" Target="colors67.xml"/><Relationship Id="rId1" Type="http://schemas.microsoft.com/office/2011/relationships/chartStyle" Target="style67.xml"/></Relationships>
</file>

<file path=ppt/charts/_rels/chart69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insegnanti_risposte.xlsx" TargetMode="External"/><Relationship Id="rId2" Type="http://schemas.microsoft.com/office/2011/relationships/chartColorStyle" Target="colors68.xml"/><Relationship Id="rId1" Type="http://schemas.microsoft.com/office/2011/relationships/chartStyle" Target="style68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alunni_rispost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70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questionari\insegnanti.xlsx" TargetMode="External"/><Relationship Id="rId2" Type="http://schemas.microsoft.com/office/2011/relationships/chartColorStyle" Target="colors69.xml"/><Relationship Id="rId1" Type="http://schemas.microsoft.com/office/2011/relationships/chartStyle" Target="style69.xml"/></Relationships>
</file>

<file path=ppt/charts/_rels/chart7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isso\da_spostare\questionari\ata.xlsx" TargetMode="External"/><Relationship Id="rId2" Type="http://schemas.microsoft.com/office/2011/relationships/chartColorStyle" Target="colors70.xml"/><Relationship Id="rId1" Type="http://schemas.microsoft.com/office/2011/relationships/chartStyle" Target="style70.xml"/></Relationships>
</file>

<file path=ppt/charts/_rels/chart7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71.xml"/><Relationship Id="rId1" Type="http://schemas.microsoft.com/office/2011/relationships/chartStyle" Target="style71.xml"/><Relationship Id="rId4" Type="http://schemas.openxmlformats.org/officeDocument/2006/relationships/chartUserShapes" Target="../drawings/drawing3.xml"/></Relationships>
</file>

<file path=ppt/charts/_rels/chart73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personaleATA_risposte.xlsx" TargetMode="External"/><Relationship Id="rId2" Type="http://schemas.microsoft.com/office/2011/relationships/chartColorStyle" Target="colors72.xml"/><Relationship Id="rId1" Type="http://schemas.microsoft.com/office/2011/relationships/chartStyle" Target="style72.xml"/></Relationships>
</file>

<file path=ppt/charts/_rels/chart74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questionari\ata.xlsx" TargetMode="External"/><Relationship Id="rId2" Type="http://schemas.microsoft.com/office/2011/relationships/chartColorStyle" Target="colors73.xml"/><Relationship Id="rId1" Type="http://schemas.microsoft.com/office/2011/relationships/chartStyle" Target="style73.xml"/></Relationships>
</file>

<file path=ppt/charts/_rels/chart75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questionari\ata.xlsx" TargetMode="External"/><Relationship Id="rId2" Type="http://schemas.microsoft.com/office/2011/relationships/chartColorStyle" Target="colors74.xml"/><Relationship Id="rId1" Type="http://schemas.microsoft.com/office/2011/relationships/chartStyle" Target="style74.xml"/></Relationships>
</file>

<file path=ppt/charts/_rels/chart76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personaleATA_risposte.xlsx" TargetMode="External"/><Relationship Id="rId2" Type="http://schemas.microsoft.com/office/2011/relationships/chartColorStyle" Target="colors75.xml"/><Relationship Id="rId1" Type="http://schemas.microsoft.com/office/2011/relationships/chartStyle" Target="style7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alunni_risposte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G:\fisso\da_spostare\2021\questionari\questionarioalunni_risposte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dirty="0"/>
              <a:t>Primaria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555555555555555E-2"/>
          <c:y val="0.16712962962962963"/>
          <c:w val="0.93888888888888888"/>
          <c:h val="0.68032626130067075"/>
        </c:manualLayout>
      </c:layout>
      <c:pie3DChart>
        <c:varyColors val="1"/>
        <c:ser>
          <c:idx val="0"/>
          <c:order val="0"/>
          <c:tx>
            <c:strRef>
              <c:f>primaria!$C$25</c:f>
              <c:strCache>
                <c:ptCount val="1"/>
                <c:pt idx="0">
                  <c:v>primaria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FF1E-469C-8041-7A5D79C476C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FF1E-469C-8041-7A5D79C476C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primaria!$D$24:$E$24</c:f>
              <c:strCache>
                <c:ptCount val="2"/>
                <c:pt idx="0">
                  <c:v>rispondenti</c:v>
                </c:pt>
                <c:pt idx="1">
                  <c:v>non rispondenti</c:v>
                </c:pt>
              </c:strCache>
            </c:strRef>
          </c:cat>
          <c:val>
            <c:numRef>
              <c:f>primaria!$D$25:$E$25</c:f>
              <c:numCache>
                <c:formatCode>General</c:formatCode>
                <c:ptCount val="2"/>
                <c:pt idx="0">
                  <c:v>52</c:v>
                </c:pt>
                <c:pt idx="1">
                  <c:v>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F1E-469C-8041-7A5D79C476C7}"/>
            </c:ext>
          </c:extLst>
        </c:ser>
        <c:ser>
          <c:idx val="1"/>
          <c:order val="1"/>
          <c:tx>
            <c:strRef>
              <c:f>primaria!$C$25</c:f>
              <c:strCache>
                <c:ptCount val="1"/>
                <c:pt idx="0">
                  <c:v>primaria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6-FF1E-469C-8041-7A5D79C476C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primaria!$D$24:$E$24</c:f>
              <c:strCache>
                <c:ptCount val="2"/>
                <c:pt idx="0">
                  <c:v>rispondenti</c:v>
                </c:pt>
                <c:pt idx="1">
                  <c:v>non rispondenti</c:v>
                </c:pt>
              </c:strCache>
            </c:strRef>
          </c:cat>
          <c:val>
            <c:numRef>
              <c:f>primaria!$C$25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F1E-469C-8041-7A5D79C476C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secondaria!$X$2</c:f>
              <c:strCache>
                <c:ptCount val="1"/>
                <c:pt idx="0">
                  <c:v>23) Gli insegnanti spiegano in modo chiaro e comprensibile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0AA-41AB-98C9-C044AE4892C7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0AA-41AB-98C9-C044AE4892C7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0AA-41AB-98C9-C044AE4892C7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0AA-41AB-98C9-C044AE4892C7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0AA-41AB-98C9-C044AE4892C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secondaria!$A$3:$A$7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secondaria!$X$3:$X$7</c:f>
              <c:numCache>
                <c:formatCode>General</c:formatCode>
                <c:ptCount val="5"/>
                <c:pt idx="0">
                  <c:v>1</c:v>
                </c:pt>
                <c:pt idx="1">
                  <c:v>27</c:v>
                </c:pt>
                <c:pt idx="2">
                  <c:v>141</c:v>
                </c:pt>
                <c:pt idx="3">
                  <c:v>146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0AA-41AB-98C9-C044AE4892C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24) Se non ti é chiaro qualcosa, i tuoi insegnanti sono disponibili a rispiegare l'argomento e/o dare ulteriori chiarimenti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secondaria!$Y$2</c:f>
              <c:strCache>
                <c:ptCount val="1"/>
                <c:pt idx="0">
                  <c:v>24) Se non ti Ã¨ chiaro qualcosa, i tuoi insegnanti sono disponibili a rispiegare l'argomento e/o dare ulteriori chiarimenti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1F-4263-BAA4-0A752D079CFF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A1F-4263-BAA4-0A752D079CFF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1F-4263-BAA4-0A752D079CFF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A1F-4263-BAA4-0A752D079CFF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A1F-4263-BAA4-0A752D079CF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secondaria!$A$3:$A$7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secondaria!$Y$3:$Y$7</c:f>
              <c:numCache>
                <c:formatCode>General</c:formatCode>
                <c:ptCount val="5"/>
                <c:pt idx="0">
                  <c:v>4</c:v>
                </c:pt>
                <c:pt idx="1">
                  <c:v>21</c:v>
                </c:pt>
                <c:pt idx="2">
                  <c:v>99</c:v>
                </c:pt>
                <c:pt idx="3">
                  <c:v>192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A1F-4263-BAA4-0A752D079CF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secondaria!$BB$2</c:f>
              <c:strCache>
                <c:ptCount val="1"/>
                <c:pt idx="0">
                  <c:v>41) Hai paura di subire atti di bullismo a scuola?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5BC-48E0-8E01-AAA5DD1A5FA1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5BC-48E0-8E01-AAA5DD1A5FA1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5BC-48E0-8E01-AAA5DD1A5FA1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5BC-48E0-8E01-AAA5DD1A5FA1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5BC-48E0-8E01-AAA5DD1A5FA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secondaria!$A$22:$A$26</c:f>
              <c:strCache>
                <c:ptCount val="5"/>
                <c:pt idx="0">
                  <c:v>per niente</c:v>
                </c:pt>
                <c:pt idx="1">
                  <c:v>un po'</c:v>
                </c:pt>
                <c:pt idx="2">
                  <c:v>abbastanza</c:v>
                </c:pt>
                <c:pt idx="3">
                  <c:v>moltissimo</c:v>
                </c:pt>
                <c:pt idx="4">
                  <c:v>bianche</c:v>
                </c:pt>
              </c:strCache>
            </c:strRef>
          </c:cat>
          <c:val>
            <c:numRef>
              <c:f>secondaria!$BB$22:$BB$26</c:f>
              <c:numCache>
                <c:formatCode>General</c:formatCode>
                <c:ptCount val="5"/>
                <c:pt idx="0">
                  <c:v>148</c:v>
                </c:pt>
                <c:pt idx="1">
                  <c:v>102</c:v>
                </c:pt>
                <c:pt idx="2">
                  <c:v>39</c:v>
                </c:pt>
                <c:pt idx="3">
                  <c:v>27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5BC-48E0-8E01-AAA5DD1A5FA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48) Ti chiediamo se hai mai visto altri bambini subire prepotenze a scuola. Per ciascun tipo di atto, indica la frequenza.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mai</c:v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11-4589-A5F9-B219B2B0552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411-4589-A5F9-B219B2B0552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411-4589-A5F9-B219B2B0552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411-4589-A5F9-B219B2B0552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411-4589-A5F9-B219B2B0552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secondaria!$BI$2:$BN$2</c:f>
              <c:strCache>
                <c:ptCount val="6"/>
                <c:pt idx="0">
                  <c:v>Prese in giro</c:v>
                </c:pt>
                <c:pt idx="1">
                  <c:v>Minacce</c:v>
                </c:pt>
                <c:pt idx="2">
                  <c:v>Botte</c:v>
                </c:pt>
                <c:pt idx="3">
                  <c:v>Furti di soldi, merende o altro</c:v>
                </c:pt>
                <c:pt idx="4">
                  <c:v>Parolacce</c:v>
                </c:pt>
                <c:pt idx="5">
                  <c:v>Impedito di giocare o stare insieme ad altri compagni</c:v>
                </c:pt>
              </c:strCache>
            </c:strRef>
          </c:cat>
          <c:val>
            <c:numRef>
              <c:f>secondaria!$BI$52:$BN$52</c:f>
              <c:numCache>
                <c:formatCode>General</c:formatCode>
                <c:ptCount val="6"/>
                <c:pt idx="0">
                  <c:v>46</c:v>
                </c:pt>
                <c:pt idx="1">
                  <c:v>148</c:v>
                </c:pt>
                <c:pt idx="2">
                  <c:v>155</c:v>
                </c:pt>
                <c:pt idx="3">
                  <c:v>218</c:v>
                </c:pt>
                <c:pt idx="4">
                  <c:v>46</c:v>
                </c:pt>
                <c:pt idx="5">
                  <c:v>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411-4589-A5F9-B219B2B05527}"/>
            </c:ext>
          </c:extLst>
        </c:ser>
        <c:ser>
          <c:idx val="1"/>
          <c:order val="1"/>
          <c:tx>
            <c:v>qualche volta</c:v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secondaria!$BI$2:$BN$2</c:f>
              <c:strCache>
                <c:ptCount val="6"/>
                <c:pt idx="0">
                  <c:v>Prese in giro</c:v>
                </c:pt>
                <c:pt idx="1">
                  <c:v>Minacce</c:v>
                </c:pt>
                <c:pt idx="2">
                  <c:v>Botte</c:v>
                </c:pt>
                <c:pt idx="3">
                  <c:v>Furti di soldi, merende o altro</c:v>
                </c:pt>
                <c:pt idx="4">
                  <c:v>Parolacce</c:v>
                </c:pt>
                <c:pt idx="5">
                  <c:v>Impedito di giocare o stare insieme ad altri compagni</c:v>
                </c:pt>
              </c:strCache>
            </c:strRef>
          </c:cat>
          <c:val>
            <c:numRef>
              <c:f>secondaria!$BI$53:$BN$53</c:f>
              <c:numCache>
                <c:formatCode>General</c:formatCode>
                <c:ptCount val="6"/>
                <c:pt idx="0">
                  <c:v>151</c:v>
                </c:pt>
                <c:pt idx="1">
                  <c:v>110</c:v>
                </c:pt>
                <c:pt idx="2">
                  <c:v>115</c:v>
                </c:pt>
                <c:pt idx="3">
                  <c:v>79</c:v>
                </c:pt>
                <c:pt idx="4">
                  <c:v>94</c:v>
                </c:pt>
                <c:pt idx="5">
                  <c:v>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411-4589-A5F9-B219B2B05527}"/>
            </c:ext>
          </c:extLst>
        </c:ser>
        <c:ser>
          <c:idx val="2"/>
          <c:order val="2"/>
          <c:tx>
            <c:v>spesso</c:v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secondaria!$BI$2:$BN$2</c:f>
              <c:strCache>
                <c:ptCount val="6"/>
                <c:pt idx="0">
                  <c:v>Prese in giro</c:v>
                </c:pt>
                <c:pt idx="1">
                  <c:v>Minacce</c:v>
                </c:pt>
                <c:pt idx="2">
                  <c:v>Botte</c:v>
                </c:pt>
                <c:pt idx="3">
                  <c:v>Furti di soldi, merende o altro</c:v>
                </c:pt>
                <c:pt idx="4">
                  <c:v>Parolacce</c:v>
                </c:pt>
                <c:pt idx="5">
                  <c:v>Impedito di giocare o stare insieme ad altri compagni</c:v>
                </c:pt>
              </c:strCache>
            </c:strRef>
          </c:cat>
          <c:val>
            <c:numRef>
              <c:f>secondaria!$BI$54:$BN$54</c:f>
              <c:numCache>
                <c:formatCode>General</c:formatCode>
                <c:ptCount val="6"/>
                <c:pt idx="0">
                  <c:v>117</c:v>
                </c:pt>
                <c:pt idx="1">
                  <c:v>54</c:v>
                </c:pt>
                <c:pt idx="2">
                  <c:v>43</c:v>
                </c:pt>
                <c:pt idx="3">
                  <c:v>18</c:v>
                </c:pt>
                <c:pt idx="4">
                  <c:v>172</c:v>
                </c:pt>
                <c:pt idx="5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411-4589-A5F9-B219B2B055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587256584"/>
        <c:axId val="587260192"/>
      </c:barChart>
      <c:catAx>
        <c:axId val="587256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87260192"/>
        <c:crosses val="autoZero"/>
        <c:auto val="1"/>
        <c:lblAlgn val="ctr"/>
        <c:lblOffset val="100"/>
        <c:noMultiLvlLbl val="0"/>
      </c:catAx>
      <c:valAx>
        <c:axId val="587260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87256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secondaria!$CI$2</c:f>
              <c:strCache>
                <c:ptCount val="1"/>
                <c:pt idx="0">
                  <c:v>57) Secondo te, nella tua scuola, c'é qualcuno che compie delle prepotenze, comportandosi da bullo?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074-4C86-9C52-BF0EC4B34DFD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074-4C86-9C52-BF0EC4B34DFD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074-4C86-9C52-BF0EC4B34DFD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074-4C86-9C52-BF0EC4B34DFD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074-4C86-9C52-BF0EC4B34DF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secondaria!$A$104:$A$107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non so</c:v>
                </c:pt>
                <c:pt idx="3">
                  <c:v>bianche</c:v>
                </c:pt>
              </c:strCache>
            </c:strRef>
          </c:cat>
          <c:val>
            <c:numRef>
              <c:f>secondaria!$CI$104:$CI$107</c:f>
              <c:numCache>
                <c:formatCode>General</c:formatCode>
                <c:ptCount val="4"/>
                <c:pt idx="0">
                  <c:v>77</c:v>
                </c:pt>
                <c:pt idx="1">
                  <c:v>24</c:v>
                </c:pt>
                <c:pt idx="2">
                  <c:v>81</c:v>
                </c:pt>
                <c:pt idx="3">
                  <c:v>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074-4C86-9C52-BF0EC4B34DF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49) Ti chiediamo se tu hai mai subito prepotenze da parte di altri ragazzi. Per ciascun tipo di atto, indica la frequenza.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2541816341394166"/>
          <c:y val="0.14175537974774816"/>
          <c:w val="0.80757878754212509"/>
          <c:h val="0.5727363485823554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secondaria!$A$52</c:f>
              <c:strCache>
                <c:ptCount val="1"/>
                <c:pt idx="0">
                  <c:v>Mai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secondaria!$BO$2:$CA$2</c:f>
              <c:strCache>
                <c:ptCount val="13"/>
                <c:pt idx="0">
                  <c:v> Sono stato preso in giro per il mio aspetto fisico</c:v>
                </c:pt>
                <c:pt idx="1">
                  <c:v>Sono stato preso in giro per come mi vesto</c:v>
                </c:pt>
                <c:pt idx="2">
                  <c:v>Sono stato minacciato</c:v>
                </c:pt>
                <c:pt idx="3">
                  <c:v>Sono stato escluso dai giochi</c:v>
                </c:pt>
                <c:pt idx="4">
                  <c:v>Sono stato picchiato con calci o pugni</c:v>
                </c:pt>
                <c:pt idx="5">
                  <c:v>Sono stato spintonato</c:v>
                </c:pt>
                <c:pt idx="6">
                  <c:v>Sono stato preso in giro perché mi considerano debole</c:v>
                </c:pt>
                <c:pt idx="7">
                  <c:v>Mi Hanno rotto un libro, un quaderno o qualcos'altro</c:v>
                </c:pt>
                <c:pt idx="8">
                  <c:v>Mi hanno rubato i soldi, la merenda o qualcos'altro</c:v>
                </c:pt>
                <c:pt idx="9">
                  <c:v>Mi hanno detto parolacce</c:v>
                </c:pt>
                <c:pt idx="10">
                  <c:v>Mi hanno impedito di giocare con gli altri durante la ricreazione</c:v>
                </c:pt>
                <c:pt idx="11">
                  <c:v>Mi hanno preso in giro perché non vado bene a scuola</c:v>
                </c:pt>
                <c:pt idx="12">
                  <c:v>Si sono presi gioco di me sui social o mi hanno bannato dai gruppi</c:v>
                </c:pt>
              </c:strCache>
            </c:strRef>
          </c:cat>
          <c:val>
            <c:numRef>
              <c:f>secondaria!$BO$52:$CA$52</c:f>
              <c:numCache>
                <c:formatCode>General</c:formatCode>
                <c:ptCount val="13"/>
                <c:pt idx="0">
                  <c:v>206</c:v>
                </c:pt>
                <c:pt idx="1">
                  <c:v>233</c:v>
                </c:pt>
                <c:pt idx="2">
                  <c:v>242</c:v>
                </c:pt>
                <c:pt idx="3">
                  <c:v>210</c:v>
                </c:pt>
                <c:pt idx="4">
                  <c:v>273</c:v>
                </c:pt>
                <c:pt idx="5">
                  <c:v>214</c:v>
                </c:pt>
                <c:pt idx="6">
                  <c:v>244</c:v>
                </c:pt>
                <c:pt idx="7">
                  <c:v>264</c:v>
                </c:pt>
                <c:pt idx="8">
                  <c:v>290</c:v>
                </c:pt>
                <c:pt idx="9">
                  <c:v>161</c:v>
                </c:pt>
                <c:pt idx="10">
                  <c:v>263</c:v>
                </c:pt>
                <c:pt idx="11">
                  <c:v>264</c:v>
                </c:pt>
                <c:pt idx="12">
                  <c:v>276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66-4D4F-93ED-9B9EAE9D000C}"/>
            </c:ext>
          </c:extLst>
        </c:ser>
        <c:ser>
          <c:idx val="1"/>
          <c:order val="1"/>
          <c:tx>
            <c:strRef>
              <c:f>secondaria!$A$53</c:f>
              <c:strCache>
                <c:ptCount val="1"/>
                <c:pt idx="0">
                  <c:v>Qualche volta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secondaria!$BO$2:$CA$2</c:f>
              <c:strCache>
                <c:ptCount val="13"/>
                <c:pt idx="0">
                  <c:v> Sono stato preso in giro per il mio aspetto fisico</c:v>
                </c:pt>
                <c:pt idx="1">
                  <c:v>Sono stato preso in giro per come mi vesto</c:v>
                </c:pt>
                <c:pt idx="2">
                  <c:v>Sono stato minacciato</c:v>
                </c:pt>
                <c:pt idx="3">
                  <c:v>Sono stato escluso dai giochi</c:v>
                </c:pt>
                <c:pt idx="4">
                  <c:v>Sono stato picchiato con calci o pugni</c:v>
                </c:pt>
                <c:pt idx="5">
                  <c:v>Sono stato spintonato</c:v>
                </c:pt>
                <c:pt idx="6">
                  <c:v>Sono stato preso in giro perché mi considerano debole</c:v>
                </c:pt>
                <c:pt idx="7">
                  <c:v>Mi Hanno rotto un libro, un quaderno o qualcos'altro</c:v>
                </c:pt>
                <c:pt idx="8">
                  <c:v>Mi hanno rubato i soldi, la merenda o qualcos'altro</c:v>
                </c:pt>
                <c:pt idx="9">
                  <c:v>Mi hanno detto parolacce</c:v>
                </c:pt>
                <c:pt idx="10">
                  <c:v>Mi hanno impedito di giocare con gli altri durante la ricreazione</c:v>
                </c:pt>
                <c:pt idx="11">
                  <c:v>Mi hanno preso in giro perché non vado bene a scuola</c:v>
                </c:pt>
                <c:pt idx="12">
                  <c:v>Si sono presi gioco di me sui social o mi hanno bannato dai gruppi</c:v>
                </c:pt>
              </c:strCache>
            </c:strRef>
          </c:cat>
          <c:val>
            <c:numRef>
              <c:f>secondaria!$BO$53:$CA$53</c:f>
              <c:numCache>
                <c:formatCode>General</c:formatCode>
                <c:ptCount val="13"/>
                <c:pt idx="0">
                  <c:v>85</c:v>
                </c:pt>
                <c:pt idx="1">
                  <c:v>59</c:v>
                </c:pt>
                <c:pt idx="2">
                  <c:v>54</c:v>
                </c:pt>
                <c:pt idx="3">
                  <c:v>68</c:v>
                </c:pt>
                <c:pt idx="4">
                  <c:v>33</c:v>
                </c:pt>
                <c:pt idx="5">
                  <c:v>80</c:v>
                </c:pt>
                <c:pt idx="6">
                  <c:v>50</c:v>
                </c:pt>
                <c:pt idx="7">
                  <c:v>47</c:v>
                </c:pt>
                <c:pt idx="8">
                  <c:v>18</c:v>
                </c:pt>
                <c:pt idx="9">
                  <c:v>111</c:v>
                </c:pt>
                <c:pt idx="10">
                  <c:v>37</c:v>
                </c:pt>
                <c:pt idx="11">
                  <c:v>38</c:v>
                </c:pt>
                <c:pt idx="1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66-4D4F-93ED-9B9EAE9D000C}"/>
            </c:ext>
          </c:extLst>
        </c:ser>
        <c:ser>
          <c:idx val="2"/>
          <c:order val="2"/>
          <c:tx>
            <c:strRef>
              <c:f>secondaria!$A$54</c:f>
              <c:strCache>
                <c:ptCount val="1"/>
                <c:pt idx="0">
                  <c:v>Spesso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secondaria!$BO$2:$CA$2</c:f>
              <c:strCache>
                <c:ptCount val="13"/>
                <c:pt idx="0">
                  <c:v> Sono stato preso in giro per il mio aspetto fisico</c:v>
                </c:pt>
                <c:pt idx="1">
                  <c:v>Sono stato preso in giro per come mi vesto</c:v>
                </c:pt>
                <c:pt idx="2">
                  <c:v>Sono stato minacciato</c:v>
                </c:pt>
                <c:pt idx="3">
                  <c:v>Sono stato escluso dai giochi</c:v>
                </c:pt>
                <c:pt idx="4">
                  <c:v>Sono stato picchiato con calci o pugni</c:v>
                </c:pt>
                <c:pt idx="5">
                  <c:v>Sono stato spintonato</c:v>
                </c:pt>
                <c:pt idx="6">
                  <c:v>Sono stato preso in giro perché mi considerano debole</c:v>
                </c:pt>
                <c:pt idx="7">
                  <c:v>Mi Hanno rotto un libro, un quaderno o qualcos'altro</c:v>
                </c:pt>
                <c:pt idx="8">
                  <c:v>Mi hanno rubato i soldi, la merenda o qualcos'altro</c:v>
                </c:pt>
                <c:pt idx="9">
                  <c:v>Mi hanno detto parolacce</c:v>
                </c:pt>
                <c:pt idx="10">
                  <c:v>Mi hanno impedito di giocare con gli altri durante la ricreazione</c:v>
                </c:pt>
                <c:pt idx="11">
                  <c:v>Mi hanno preso in giro perché non vado bene a scuola</c:v>
                </c:pt>
                <c:pt idx="12">
                  <c:v>Si sono presi gioco di me sui social o mi hanno bannato dai gruppi</c:v>
                </c:pt>
              </c:strCache>
            </c:strRef>
          </c:cat>
          <c:val>
            <c:numRef>
              <c:f>secondaria!$BO$54:$CA$54</c:f>
              <c:numCache>
                <c:formatCode>General</c:formatCode>
                <c:ptCount val="13"/>
                <c:pt idx="0">
                  <c:v>24</c:v>
                </c:pt>
                <c:pt idx="1">
                  <c:v>23</c:v>
                </c:pt>
                <c:pt idx="2">
                  <c:v>17</c:v>
                </c:pt>
                <c:pt idx="3">
                  <c:v>35</c:v>
                </c:pt>
                <c:pt idx="4">
                  <c:v>7</c:v>
                </c:pt>
                <c:pt idx="5">
                  <c:v>21</c:v>
                </c:pt>
                <c:pt idx="6">
                  <c:v>20</c:v>
                </c:pt>
                <c:pt idx="7">
                  <c:v>4</c:v>
                </c:pt>
                <c:pt idx="8">
                  <c:v>6</c:v>
                </c:pt>
                <c:pt idx="9">
                  <c:v>43</c:v>
                </c:pt>
                <c:pt idx="10">
                  <c:v>12</c:v>
                </c:pt>
                <c:pt idx="11">
                  <c:v>10</c:v>
                </c:pt>
                <c:pt idx="1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66-4D4F-93ED-9B9EAE9D000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587256584"/>
        <c:axId val="587260192"/>
      </c:barChart>
      <c:catAx>
        <c:axId val="587256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87260192"/>
        <c:crosses val="autoZero"/>
        <c:auto val="1"/>
        <c:lblAlgn val="ctr"/>
        <c:lblOffset val="100"/>
        <c:noMultiLvlLbl val="0"/>
      </c:catAx>
      <c:valAx>
        <c:axId val="5872601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587256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4972924819053027"/>
          <c:y val="0.92302697259477573"/>
          <c:w val="0.49551510737490062"/>
          <c:h val="7.57107793552501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infanzia!$C$5</c:f>
              <c:strCache>
                <c:ptCount val="1"/>
                <c:pt idx="0">
                  <c:v>infanzia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6127-4B1B-9F8A-9B09CDC87B5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6127-4B1B-9F8A-9B09CDC87B5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infanzia!$D$3:$E$4</c:f>
              <c:strCache>
                <c:ptCount val="2"/>
                <c:pt idx="0">
                  <c:v>votanti</c:v>
                </c:pt>
                <c:pt idx="1">
                  <c:v>non votanti</c:v>
                </c:pt>
              </c:strCache>
            </c:strRef>
          </c:cat>
          <c:val>
            <c:numRef>
              <c:f>infanzia!$D$5:$E$5</c:f>
              <c:numCache>
                <c:formatCode>General</c:formatCode>
                <c:ptCount val="2"/>
                <c:pt idx="0">
                  <c:v>41</c:v>
                </c:pt>
                <c:pt idx="1">
                  <c:v>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27-4B1B-9F8A-9B09CDC87B5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infanzia!$C$6</c:f>
              <c:strCache>
                <c:ptCount val="1"/>
                <c:pt idx="0">
                  <c:v>primaria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917-49F7-B551-D69BC1D3D61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917-49F7-B551-D69BC1D3D618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infanzia!$D$3:$E$4</c:f>
              <c:strCache>
                <c:ptCount val="2"/>
                <c:pt idx="0">
                  <c:v>votanti</c:v>
                </c:pt>
                <c:pt idx="1">
                  <c:v>non votanti</c:v>
                </c:pt>
              </c:strCache>
            </c:strRef>
          </c:cat>
          <c:val>
            <c:numRef>
              <c:f>infanzia!$D$6:$E$6</c:f>
              <c:numCache>
                <c:formatCode>General</c:formatCode>
                <c:ptCount val="2"/>
                <c:pt idx="0">
                  <c:v>108</c:v>
                </c:pt>
                <c:pt idx="1">
                  <c:v>304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17-49F7-B551-D69BC1D3D61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859186760065159"/>
          <c:y val="0.33094773812167505"/>
          <c:w val="0.5832565025117793"/>
          <c:h val="0.57685368939563142"/>
        </c:manualLayout>
      </c:layout>
      <c:pie3DChart>
        <c:varyColors val="1"/>
        <c:ser>
          <c:idx val="0"/>
          <c:order val="0"/>
          <c:tx>
            <c:strRef>
              <c:f>infanzia!$C$7</c:f>
              <c:strCache>
                <c:ptCount val="1"/>
                <c:pt idx="0">
                  <c:v>secondaria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D3E4-4D7C-A347-FD118560FFC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D3E4-4D7C-A347-FD118560FFC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infanzia!$D$3:$E$4</c:f>
              <c:strCache>
                <c:ptCount val="2"/>
                <c:pt idx="0">
                  <c:v>votanti</c:v>
                </c:pt>
                <c:pt idx="1">
                  <c:v>non votanti</c:v>
                </c:pt>
              </c:strCache>
            </c:strRef>
          </c:cat>
          <c:val>
            <c:numRef>
              <c:f>infanzia!$D$7:$E$7</c:f>
              <c:numCache>
                <c:formatCode>General</c:formatCode>
                <c:ptCount val="2"/>
                <c:pt idx="0">
                  <c:v>176</c:v>
                </c:pt>
                <c:pt idx="1">
                  <c:v>271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E4-4D7C-A347-FD118560FFC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154898815027085"/>
          <c:y val="0.30525766243936392"/>
          <c:w val="0.68981282975948155"/>
          <c:h val="0.48192233392580597"/>
        </c:manualLayout>
      </c:layout>
      <c:pie3DChart>
        <c:varyColors val="1"/>
        <c:ser>
          <c:idx val="0"/>
          <c:order val="0"/>
          <c:tx>
            <c:strRef>
              <c:f>Foglio1!$A$7</c:f>
              <c:strCache>
                <c:ptCount val="1"/>
                <c:pt idx="0">
                  <c:v>Scuola dell'Infanzia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BF8-433F-BDE2-A60988840F8B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BF8-433F-BDE2-A60988840F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Foglio1!$F$1:$G$1</c:f>
              <c:strCache>
                <c:ptCount val="2"/>
                <c:pt idx="0">
                  <c:v>rispondenti</c:v>
                </c:pt>
                <c:pt idx="1">
                  <c:v>non rispondenti</c:v>
                </c:pt>
              </c:strCache>
            </c:strRef>
          </c:cat>
          <c:val>
            <c:numRef>
              <c:f>Foglio1!$F$7:$G$7</c:f>
              <c:numCache>
                <c:formatCode>General</c:formatCode>
                <c:ptCount val="2"/>
                <c:pt idx="0">
                  <c:v>38</c:v>
                </c:pt>
                <c:pt idx="1">
                  <c:v>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F8-433F-BDE2-A60988840F8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err="1"/>
              <a:t>Secondaria</a:t>
            </a:r>
            <a:endParaRPr lang="en-US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555555555555555E-2"/>
          <c:y val="0.16712962962962963"/>
          <c:w val="0.93888888888888888"/>
          <c:h val="0.68032626130067075"/>
        </c:manualLayout>
      </c:layout>
      <c:pie3DChart>
        <c:varyColors val="1"/>
        <c:ser>
          <c:idx val="0"/>
          <c:order val="0"/>
          <c:tx>
            <c:strRef>
              <c:f>primaria!$C$26</c:f>
              <c:strCache>
                <c:ptCount val="1"/>
                <c:pt idx="0">
                  <c:v>secondaria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ECE-4D11-8E0E-C8818787CEA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7ECE-4D11-8E0E-C8818787CEA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primaria!$D$24:$E$24</c:f>
              <c:strCache>
                <c:ptCount val="2"/>
                <c:pt idx="0">
                  <c:v>rispondenti</c:v>
                </c:pt>
                <c:pt idx="1">
                  <c:v>non rispondenti</c:v>
                </c:pt>
              </c:strCache>
            </c:strRef>
          </c:cat>
          <c:val>
            <c:numRef>
              <c:f>primaria!$D$26:$E$26</c:f>
              <c:numCache>
                <c:formatCode>General</c:formatCode>
                <c:ptCount val="2"/>
                <c:pt idx="0">
                  <c:v>212</c:v>
                </c:pt>
                <c:pt idx="1">
                  <c:v>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ECE-4D11-8E0E-C8818787CEA5}"/>
            </c:ext>
          </c:extLst>
        </c:ser>
        <c:ser>
          <c:idx val="1"/>
          <c:order val="1"/>
          <c:tx>
            <c:strRef>
              <c:f>primaria!$C$26</c:f>
              <c:strCache>
                <c:ptCount val="1"/>
                <c:pt idx="0">
                  <c:v>secondaria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6-7ECE-4D11-8E0E-C8818787CEA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primaria!$D$24:$E$24</c:f>
              <c:strCache>
                <c:ptCount val="2"/>
                <c:pt idx="0">
                  <c:v>rispondenti</c:v>
                </c:pt>
                <c:pt idx="1">
                  <c:v>non rispondenti</c:v>
                </c:pt>
              </c:strCache>
            </c:strRef>
          </c:cat>
          <c:val>
            <c:numRef>
              <c:f>primaria!$C$26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ECE-4D11-8E0E-C8818787CEA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Foglio1!$A$8</c:f>
              <c:strCache>
                <c:ptCount val="1"/>
                <c:pt idx="0">
                  <c:v>Scuola Primaria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32A-410F-94E2-A0732D5CC52C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32A-410F-94E2-A0732D5CC52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Foglio1!$F$1:$G$1</c:f>
              <c:strCache>
                <c:ptCount val="2"/>
                <c:pt idx="0">
                  <c:v>rispondenti</c:v>
                </c:pt>
                <c:pt idx="1">
                  <c:v>non rispondenti</c:v>
                </c:pt>
              </c:strCache>
            </c:strRef>
          </c:cat>
          <c:val>
            <c:numRef>
              <c:f>Foglio1!$F$8:$G$8</c:f>
              <c:numCache>
                <c:formatCode>General</c:formatCode>
                <c:ptCount val="2"/>
                <c:pt idx="0">
                  <c:v>111</c:v>
                </c:pt>
                <c:pt idx="1">
                  <c:v>305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2A-410F-94E2-A0732D5CC52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965192642486392"/>
          <c:w val="0.66932331190840322"/>
          <c:h val="0.46700339133857882"/>
        </c:manualLayout>
      </c:layout>
      <c:pie3DChart>
        <c:varyColors val="1"/>
        <c:ser>
          <c:idx val="0"/>
          <c:order val="0"/>
          <c:tx>
            <c:strRef>
              <c:f>Foglio1!$A$9</c:f>
              <c:strCache>
                <c:ptCount val="1"/>
                <c:pt idx="0">
                  <c:v>Scuola Secondaria di primo grado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A00-4AE8-B3CA-228C98071B97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A00-4AE8-B3CA-228C98071B97}"/>
              </c:ext>
            </c:extLst>
          </c:dPt>
          <c:dLbls>
            <c:dLbl>
              <c:idx val="0"/>
              <c:layout>
                <c:manualLayout>
                  <c:x val="0.17477029221433746"/>
                  <c:y val="-4.486980221050999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A00-4AE8-B3CA-228C98071B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Foglio1!$F$1:$G$1</c:f>
              <c:strCache>
                <c:ptCount val="2"/>
                <c:pt idx="0">
                  <c:v>rispondenti</c:v>
                </c:pt>
                <c:pt idx="1">
                  <c:v>non rispondenti</c:v>
                </c:pt>
              </c:strCache>
            </c:strRef>
          </c:cat>
          <c:val>
            <c:numRef>
              <c:f>Foglio1!$F$9:$G$9</c:f>
              <c:numCache>
                <c:formatCode>General</c:formatCode>
                <c:ptCount val="2"/>
                <c:pt idx="0">
                  <c:v>83</c:v>
                </c:pt>
                <c:pt idx="1">
                  <c:v>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00-4AE8-B3CA-228C98071B9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376645507964378"/>
          <c:y val="0.44993190713771908"/>
          <c:w val="0.35697409694092852"/>
          <c:h val="0.377938424597394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tittigenitori!$D$1</c:f>
              <c:strCache>
                <c:ptCount val="1"/>
                <c:pt idx="0">
                  <c:v>3) I docenti illustrano con chiarezza modi, tempi e contenuti del lavoro scolastico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FE7-4850-A364-ABA4F90E28A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FE7-4850-A364-ABA4F90E28A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FE7-4850-A364-ABA4F90E28A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FE7-4850-A364-ABA4F90E28A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FE7-4850-A364-ABA4F90E28A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tittigenitori!$A$2:$A$6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tittigenitori!$D$2:$D$6</c:f>
              <c:numCache>
                <c:formatCode>General</c:formatCode>
                <c:ptCount val="5"/>
                <c:pt idx="0">
                  <c:v>6</c:v>
                </c:pt>
                <c:pt idx="1">
                  <c:v>21</c:v>
                </c:pt>
                <c:pt idx="2">
                  <c:v>107</c:v>
                </c:pt>
                <c:pt idx="3">
                  <c:v>97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FE7-4850-A364-ABA4F90E28A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tittigenitori!$E$1</c:f>
              <c:strCache>
                <c:ptCount val="1"/>
                <c:pt idx="0">
                  <c:v>4) I docenti illustrano con precisione e chiarezza i criteri di valutazione adottati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12A-4969-9E9D-86F93A4D26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12A-4969-9E9D-86F93A4D262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12A-4969-9E9D-86F93A4D262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12A-4969-9E9D-86F93A4D262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12A-4969-9E9D-86F93A4D262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tittigenitori!$A$2:$A$6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tittigenitori!$E$2:$E$6</c:f>
              <c:numCache>
                <c:formatCode>General</c:formatCode>
                <c:ptCount val="5"/>
                <c:pt idx="0">
                  <c:v>10</c:v>
                </c:pt>
                <c:pt idx="1">
                  <c:v>29</c:v>
                </c:pt>
                <c:pt idx="2">
                  <c:v>121</c:v>
                </c:pt>
                <c:pt idx="3">
                  <c:v>72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12A-4969-9E9D-86F93A4D262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416660332087853"/>
          <c:y val="0.23788276465441824"/>
          <c:w val="0.4172682080158735"/>
          <c:h val="0.603771143190434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tittigenitori!$G$1</c:f>
              <c:strCache>
                <c:ptCount val="1"/>
                <c:pt idx="0">
                  <c:v>6) La scuola informa con efficacia sull'andamento scolastico degli alunni 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E39-4265-8D68-0650C2BCFE0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E39-4265-8D68-0650C2BCFE0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E39-4265-8D68-0650C2BCFE0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E39-4265-8D68-0650C2BCFE0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E39-4265-8D68-0650C2BCFE0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tittigenitori!$A$2:$A$6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tittigenitori!$G$2:$G$6</c:f>
              <c:numCache>
                <c:formatCode>General</c:formatCode>
                <c:ptCount val="5"/>
                <c:pt idx="0">
                  <c:v>3</c:v>
                </c:pt>
                <c:pt idx="1">
                  <c:v>16</c:v>
                </c:pt>
                <c:pt idx="2">
                  <c:v>108</c:v>
                </c:pt>
                <c:pt idx="3">
                  <c:v>105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E39-4265-8D68-0650C2BCFE0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tittigenitori!$I$1</c:f>
              <c:strCache>
                <c:ptCount val="1"/>
                <c:pt idx="0">
                  <c:v>8) Gli insegnanti incoraggiano gli alunni e li sostengono nel dare il meglio di sé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AA1-4A4F-AE55-413B513764D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AA1-4A4F-AE55-413B513764D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AA1-4A4F-AE55-413B513764D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AA1-4A4F-AE55-413B513764D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AA1-4A4F-AE55-413B513764D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tittigenitori!$A$2:$A$6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tittigenitori!$I$2:$I$6</c:f>
              <c:numCache>
                <c:formatCode>General</c:formatCode>
                <c:ptCount val="5"/>
                <c:pt idx="0">
                  <c:v>7</c:v>
                </c:pt>
                <c:pt idx="1">
                  <c:v>30</c:v>
                </c:pt>
                <c:pt idx="2">
                  <c:v>96</c:v>
                </c:pt>
                <c:pt idx="3">
                  <c:v>99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AA1-4A4F-AE55-413B513764D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tittigenitori!$J$1</c:f>
              <c:strCache>
                <c:ptCount val="1"/>
                <c:pt idx="0">
                  <c:v>9) Suo figlio sta maturando un pensiero libero e autonomo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52-4D52-A36C-EAA8FBBB2EF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452-4D52-A36C-EAA8FBBB2EF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452-4D52-A36C-EAA8FBBB2EF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452-4D52-A36C-EAA8FBBB2EF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452-4D52-A36C-EAA8FBBB2E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tittigenitori!$A$2:$A$6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tittigenitori!$J$2:$J$6</c:f>
              <c:numCache>
                <c:formatCode>General</c:formatCode>
                <c:ptCount val="5"/>
                <c:pt idx="0">
                  <c:v>2</c:v>
                </c:pt>
                <c:pt idx="1">
                  <c:v>10</c:v>
                </c:pt>
                <c:pt idx="2">
                  <c:v>113</c:v>
                </c:pt>
                <c:pt idx="3">
                  <c:v>107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452-4D52-A36C-EAA8FBBB2EF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tittigenitori!$K$1</c:f>
              <c:strCache>
                <c:ptCount val="1"/>
                <c:pt idx="0">
                  <c:v>10) Suo figlio sta acquisendo un buon metodo di studio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F67-43CB-A5F2-2F27C262D3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F67-43CB-A5F2-2F27C262D31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F67-43CB-A5F2-2F27C262D31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F67-43CB-A5F2-2F27C262D31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F67-43CB-A5F2-2F27C262D31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tittigenitori!$A$2:$A$6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tittigenitori!$K$2:$K$6</c:f>
              <c:numCache>
                <c:formatCode>General</c:formatCode>
                <c:ptCount val="5"/>
                <c:pt idx="0">
                  <c:v>5</c:v>
                </c:pt>
                <c:pt idx="1">
                  <c:v>24</c:v>
                </c:pt>
                <c:pt idx="2">
                  <c:v>113</c:v>
                </c:pt>
                <c:pt idx="3">
                  <c:v>88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F67-43CB-A5F2-2F27C262D31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tittigenitori!$N$1</c:f>
              <c:strCache>
                <c:ptCount val="1"/>
                <c:pt idx="0">
                  <c:v>13) Questa scuola prepara adeguatamente gli alunni affinchè possano trovarsi bene negli studi futuri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83-47D1-8131-5E57EF7B63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83-47D1-8131-5E57EF7B63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83-47D1-8131-5E57EF7B63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83-47D1-8131-5E57EF7B633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83-47D1-8131-5E57EF7B633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tittigenitori!$A$2:$A$6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tittigenitori!$N$2:$N$6</c:f>
              <c:numCache>
                <c:formatCode>General</c:formatCode>
                <c:ptCount val="5"/>
                <c:pt idx="0">
                  <c:v>7</c:v>
                </c:pt>
                <c:pt idx="1">
                  <c:v>17</c:v>
                </c:pt>
                <c:pt idx="2">
                  <c:v>131</c:v>
                </c:pt>
                <c:pt idx="3">
                  <c:v>76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383-47D1-8131-5E57EF7B633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tittigenitori!$U$1</c:f>
              <c:strCache>
                <c:ptCount val="1"/>
                <c:pt idx="0">
                  <c:v>20) Suo figlio si trova bene con i suoi insegnanti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F06-478C-8227-80E0652A0A3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F06-478C-8227-80E0652A0A3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F06-478C-8227-80E0652A0A3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F06-478C-8227-80E0652A0A3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F06-478C-8227-80E0652A0A3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tittigenitori!$A$2:$A$6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tittigenitori!$U$2:$U$6</c:f>
              <c:numCache>
                <c:formatCode>General</c:formatCode>
                <c:ptCount val="5"/>
                <c:pt idx="0">
                  <c:v>3</c:v>
                </c:pt>
                <c:pt idx="1">
                  <c:v>23</c:v>
                </c:pt>
                <c:pt idx="2">
                  <c:v>79</c:v>
                </c:pt>
                <c:pt idx="3">
                  <c:v>127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F06-478C-8227-80E0652A0A3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err="1"/>
              <a:t>Scuola</a:t>
            </a:r>
            <a:r>
              <a:rPr lang="en-US" sz="1600" dirty="0"/>
              <a:t> Primaria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072144120720581"/>
          <c:y val="0.29168658685841042"/>
          <c:w val="0.53891346084615821"/>
          <c:h val="0.58985169815650573"/>
        </c:manualLayout>
      </c:layout>
      <c:pie3DChart>
        <c:varyColors val="1"/>
        <c:ser>
          <c:idx val="0"/>
          <c:order val="0"/>
          <c:tx>
            <c:strRef>
              <c:f>Foglio1!$A$4</c:f>
              <c:strCache>
                <c:ptCount val="1"/>
                <c:pt idx="0">
                  <c:v>Scuola Primaria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296-43B0-A61B-8BA3961B84A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296-43B0-A61B-8BA3961B84A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Foglio1!$F$1:$G$1</c:f>
              <c:strCache>
                <c:ptCount val="2"/>
                <c:pt idx="0">
                  <c:v>rispondenti</c:v>
                </c:pt>
                <c:pt idx="1">
                  <c:v>non rispondenti</c:v>
                </c:pt>
              </c:strCache>
            </c:strRef>
          </c:cat>
          <c:val>
            <c:numRef>
              <c:f>Foglio1!$F$4:$G$4</c:f>
              <c:numCache>
                <c:formatCode>General</c:formatCode>
                <c:ptCount val="2"/>
                <c:pt idx="0">
                  <c:v>161</c:v>
                </c:pt>
                <c:pt idx="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296-43B0-A61B-8BA3961B84A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tittigenitori!$V$1</c:f>
              <c:strCache>
                <c:ptCount val="1"/>
                <c:pt idx="0">
                  <c:v>21) Suo figlio si trova bene con i suoi compagni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917-4C8F-9B18-7F76087CBD3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917-4C8F-9B18-7F76087CBD3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917-4C8F-9B18-7F76087CBD3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917-4C8F-9B18-7F76087CBD3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917-4C8F-9B18-7F76087CBD3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tittigenitori!$A$2:$A$6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tittigenitori!$V$2:$V$6</c:f>
              <c:numCache>
                <c:formatCode>General</c:formatCode>
                <c:ptCount val="5"/>
                <c:pt idx="0">
                  <c:v>8</c:v>
                </c:pt>
                <c:pt idx="1">
                  <c:v>17</c:v>
                </c:pt>
                <c:pt idx="2">
                  <c:v>96</c:v>
                </c:pt>
                <c:pt idx="3">
                  <c:v>111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917-4C8F-9B18-7F76087CBD3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tittigenitori!$W$1</c:f>
              <c:strCache>
                <c:ptCount val="1"/>
                <c:pt idx="0">
                  <c:v>22) Nella classe di suo figlio si sono verificati episodi di comportamenti sleali e scorretti da parte di alunni ai danni di altri compagni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5CF-414A-8403-ED9B1CF2616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5CF-414A-8403-ED9B1CF2616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5CF-414A-8403-ED9B1CF2616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5CF-414A-8403-ED9B1CF2616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5CF-414A-8403-ED9B1CF2616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tittigenitori!$A$2:$A$6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tittigenitori!$W$2:$W$6</c:f>
              <c:numCache>
                <c:formatCode>General</c:formatCode>
                <c:ptCount val="5"/>
                <c:pt idx="0">
                  <c:v>72</c:v>
                </c:pt>
                <c:pt idx="1">
                  <c:v>49</c:v>
                </c:pt>
                <c:pt idx="2">
                  <c:v>58</c:v>
                </c:pt>
                <c:pt idx="3">
                  <c:v>47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5CF-414A-8403-ED9B1CF2616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tittigenitori!$X$1</c:f>
              <c:strCache>
                <c:ptCount val="1"/>
                <c:pt idx="0">
                  <c:v>23) La risposta della scuola sulle problematiche comportamentali manifestate dagli alunni è puntuale ed efficace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535-46CC-9AB1-E0E716088D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535-46CC-9AB1-E0E716088D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535-46CC-9AB1-E0E716088D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535-46CC-9AB1-E0E716088D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535-46CC-9AB1-E0E716088D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tittigenitori!$A$2:$A$6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tittigenitori!$X$2:$X$6</c:f>
              <c:numCache>
                <c:formatCode>General</c:formatCode>
                <c:ptCount val="5"/>
                <c:pt idx="0">
                  <c:v>14</c:v>
                </c:pt>
                <c:pt idx="1">
                  <c:v>35</c:v>
                </c:pt>
                <c:pt idx="2">
                  <c:v>121</c:v>
                </c:pt>
                <c:pt idx="3">
                  <c:v>57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535-46CC-9AB1-E0E716088D6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tittigenitori!$AB$1</c:f>
              <c:strCache>
                <c:ptCount val="1"/>
                <c:pt idx="0">
                  <c:v>27) Il personale scolastico, nello svolgere il proprio lavoro, si mostra cordiale e disponibile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92E-48C2-B981-0AC3A1EC007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92E-48C2-B981-0AC3A1EC007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92E-48C2-B981-0AC3A1EC007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92E-48C2-B981-0AC3A1EC007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92E-48C2-B981-0AC3A1EC007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tittigenitori!$A$2:$A$6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tittigenitori!$AB$2:$AB$6</c:f>
              <c:numCache>
                <c:formatCode>General</c:formatCode>
                <c:ptCount val="5"/>
                <c:pt idx="0">
                  <c:v>3</c:v>
                </c:pt>
                <c:pt idx="1">
                  <c:v>18</c:v>
                </c:pt>
                <c:pt idx="2">
                  <c:v>122</c:v>
                </c:pt>
                <c:pt idx="3">
                  <c:v>88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92E-48C2-B981-0AC3A1EC007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tittigenitori!$AD$1</c:f>
              <c:strCache>
                <c:ptCount val="1"/>
                <c:pt idx="0">
                  <c:v>29) I colloqui individuali previsti con i docenti sono ben organizzati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0F9-4CE5-A5F3-762B0CE579A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0F9-4CE5-A5F3-762B0CE579A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0F9-4CE5-A5F3-762B0CE579A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0F9-4CE5-A5F3-762B0CE579A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0F9-4CE5-A5F3-762B0CE579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tittigenitori!$A$2:$A$6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tittigenitori!$AD$2:$AD$6</c:f>
              <c:numCache>
                <c:formatCode>General</c:formatCode>
                <c:ptCount val="5"/>
                <c:pt idx="0">
                  <c:v>8</c:v>
                </c:pt>
                <c:pt idx="1">
                  <c:v>30</c:v>
                </c:pt>
                <c:pt idx="2">
                  <c:v>112</c:v>
                </c:pt>
                <c:pt idx="3">
                  <c:v>82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0F9-4CE5-A5F3-762B0CE579A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tittigenitori!$AO$1</c:f>
              <c:strCache>
                <c:ptCount val="1"/>
                <c:pt idx="0">
                  <c:v>40) Consiglierei questa scuola a un altro genitore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6E-477D-9123-BFEB320F90C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6E-477D-9123-BFEB320F90C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36E-477D-9123-BFEB320F90C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36E-477D-9123-BFEB320F90C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36E-477D-9123-BFEB320F90C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tittigenitori!$A$2:$A$6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tittigenitori!$AO$2:$AO$6</c:f>
              <c:numCache>
                <c:formatCode>General</c:formatCode>
                <c:ptCount val="5"/>
                <c:pt idx="0">
                  <c:v>19</c:v>
                </c:pt>
                <c:pt idx="1">
                  <c:v>20</c:v>
                </c:pt>
                <c:pt idx="2">
                  <c:v>106</c:v>
                </c:pt>
                <c:pt idx="3">
                  <c:v>87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36E-477D-9123-BFEB320F90C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Primaria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v>Votanti Scuola Primaria</c:v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48F5-4C76-9B69-38826A77B9F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8F5-4C76-9B69-38826A77B9F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scuola_primaria!$A$2:$B$2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scuola_primaria!$A$3:$B$3</c:f>
              <c:numCache>
                <c:formatCode>General</c:formatCode>
                <c:ptCount val="2"/>
                <c:pt idx="0">
                  <c:v>47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F5-4C76-9B69-38826A77B9F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Infanzia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v>Votanti Scuola dell'Infanzia</c:v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83B0-47EF-A578-8BE3956715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83B0-47EF-A578-8BE39567152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scuola_infanzia!$A$2:$B$2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scuola_infanzia!$A$3:$B$3</c:f>
              <c:numCache>
                <c:formatCode>General</c:formatCode>
                <c:ptCount val="2"/>
                <c:pt idx="0">
                  <c:v>24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B0-47EF-A578-8BE39567152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Secondaria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v>Votanti Scuola Secondaria di primo grado</c:v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CD8-44E5-9485-B9A60957021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7CD8-44E5-9485-B9A60957021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scuola_secondaria!$A$2:$B$2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scuola_secondaria!$A$3:$B$3</c:f>
              <c:numCache>
                <c:formatCode>General</c:formatCode>
                <c:ptCount val="2"/>
                <c:pt idx="0">
                  <c:v>52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D8-44E5-9485-B9A60957021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Foglio1!$A$11</c:f>
              <c:strCache>
                <c:ptCount val="1"/>
                <c:pt idx="0">
                  <c:v>Scuola dell'Infanzia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CF4-4428-A0C6-CD275A6A06C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CF4-4428-A0C6-CD275A6A06C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Foglio1!$F$1:$G$1</c:f>
              <c:strCache>
                <c:ptCount val="2"/>
                <c:pt idx="0">
                  <c:v>rispondenti</c:v>
                </c:pt>
                <c:pt idx="1">
                  <c:v>non rispondenti</c:v>
                </c:pt>
              </c:strCache>
            </c:strRef>
          </c:cat>
          <c:val>
            <c:numRef>
              <c:f>Foglio1!$F$11:$G$11</c:f>
              <c:numCache>
                <c:formatCode>General</c:formatCode>
                <c:ptCount val="2"/>
                <c:pt idx="0">
                  <c:v>14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CF4-4428-A0C6-CD275A6A06C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err="1"/>
              <a:t>Scuola</a:t>
            </a:r>
            <a:r>
              <a:rPr lang="en-US" sz="1600" dirty="0"/>
              <a:t> </a:t>
            </a:r>
            <a:r>
              <a:rPr lang="en-US" sz="1600" dirty="0" err="1"/>
              <a:t>Secondaria</a:t>
            </a:r>
            <a:r>
              <a:rPr lang="en-US" sz="1600" dirty="0"/>
              <a:t> 1°grado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Foglio1!$A$5</c:f>
              <c:strCache>
                <c:ptCount val="1"/>
                <c:pt idx="0">
                  <c:v>Scuola Secondaria di primo grado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149-41A8-8E56-12F4146F659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149-41A8-8E56-12F4146F659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Foglio1!$F$1:$G$1</c:f>
              <c:strCache>
                <c:ptCount val="2"/>
                <c:pt idx="0">
                  <c:v>rispondenti</c:v>
                </c:pt>
                <c:pt idx="1">
                  <c:v>non rispondenti</c:v>
                </c:pt>
              </c:strCache>
            </c:strRef>
          </c:cat>
          <c:val>
            <c:numRef>
              <c:f>Foglio1!$F$5:$G$5</c:f>
              <c:numCache>
                <c:formatCode>General</c:formatCode>
                <c:ptCount val="2"/>
                <c:pt idx="0">
                  <c:v>306</c:v>
                </c:pt>
                <c:pt idx="1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149-41A8-8E56-12F4146F659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Foglio1!$A$12</c:f>
              <c:strCache>
                <c:ptCount val="1"/>
                <c:pt idx="0">
                  <c:v>Scuola Primaria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1C7-4DBA-A94D-1F5C803F440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1C7-4DBA-A94D-1F5C803F440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Foglio1!$F$1:$G$1</c:f>
              <c:strCache>
                <c:ptCount val="2"/>
                <c:pt idx="0">
                  <c:v>rispondenti</c:v>
                </c:pt>
                <c:pt idx="1">
                  <c:v>non rispondenti</c:v>
                </c:pt>
              </c:strCache>
            </c:strRef>
          </c:cat>
          <c:val>
            <c:numRef>
              <c:f>Foglio1!$F$12:$G$12</c:f>
              <c:numCache>
                <c:formatCode>General</c:formatCode>
                <c:ptCount val="2"/>
                <c:pt idx="0">
                  <c:v>34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C7-4DBA-A94D-1F5C803F440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0083621227500025E-2"/>
          <c:y val="0.35012214162220218"/>
          <c:w val="0.57919488960694299"/>
          <c:h val="0.52192993075020111"/>
        </c:manualLayout>
      </c:layout>
      <c:pie3DChart>
        <c:varyColors val="1"/>
        <c:ser>
          <c:idx val="1"/>
          <c:order val="0"/>
          <c:tx>
            <c:strRef>
              <c:f>Foglio1!$A$13</c:f>
              <c:strCache>
                <c:ptCount val="1"/>
                <c:pt idx="0">
                  <c:v>Scuola Secondaria di primo grado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6-D6AF-4CD9-92E9-00A1472186C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tx1"/>
                    </a:solidFill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Foglio1!$F$1:$G$1</c:f>
              <c:strCache>
                <c:ptCount val="2"/>
                <c:pt idx="0">
                  <c:v>rispondenti</c:v>
                </c:pt>
                <c:pt idx="1">
                  <c:v>non rispondenti</c:v>
                </c:pt>
              </c:strCache>
            </c:strRef>
          </c:cat>
          <c:val>
            <c:numRef>
              <c:f>Foglio1!$F$13:$G$13</c:f>
              <c:numCache>
                <c:formatCode>General</c:formatCode>
                <c:ptCount val="2"/>
                <c:pt idx="0">
                  <c:v>44</c:v>
                </c:pt>
                <c:pt idx="1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AF-4CD9-92E9-00A1472186C9}"/>
            </c:ext>
          </c:extLst>
        </c:ser>
        <c:ser>
          <c:idx val="0"/>
          <c:order val="1"/>
          <c:tx>
            <c:strRef>
              <c:f>Foglio1!$A$11</c:f>
              <c:strCache>
                <c:ptCount val="1"/>
                <c:pt idx="0">
                  <c:v>Scuola dell'Infanzia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D6AF-4CD9-92E9-00A1472186C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D6AF-4CD9-92E9-00A1472186C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Foglio1!$F$1:$G$1</c:f>
              <c:strCache>
                <c:ptCount val="2"/>
                <c:pt idx="0">
                  <c:v>rispondenti</c:v>
                </c:pt>
                <c:pt idx="1">
                  <c:v>non rispondenti</c:v>
                </c:pt>
              </c:strCache>
            </c:strRef>
          </c:cat>
          <c:val>
            <c:numRef>
              <c:f>Foglio1!$F$11:$G$11</c:f>
              <c:numCache>
                <c:formatCode>General</c:formatCode>
                <c:ptCount val="2"/>
                <c:pt idx="0">
                  <c:v>14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6AF-4CD9-92E9-00A1472186C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infanzia!$B$1</c:f>
              <c:strCache>
                <c:ptCount val="1"/>
                <c:pt idx="0">
                  <c:v>1) Ti senti motivato a lavorare in questa scuola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C42-41B5-9133-A3E5A833C710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C42-41B5-9133-A3E5A833C710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C42-41B5-9133-A3E5A833C710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C42-41B5-9133-A3E5A833C710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C42-41B5-9133-A3E5A833C7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infanzia!$A$2:$A$6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infanzia!$B$2:$B$6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7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C42-41B5-9133-A3E5A833C71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394815028962135"/>
          <c:y val="9.4828844882591329E-2"/>
          <c:w val="0.33739267639385717"/>
          <c:h val="0.81034231023481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B0F0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primaria!$B$1</c:f>
              <c:strCache>
                <c:ptCount val="1"/>
                <c:pt idx="0">
                  <c:v>1) Ti senti motivato a lavorare in questa scuola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1F9-48AD-BDDE-7F267B7AE54F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1F9-48AD-BDDE-7F267B7AE54F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1F9-48AD-BDDE-7F267B7AE54F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1F9-48AD-BDDE-7F267B7AE54F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1F9-48AD-BDDE-7F267B7AE5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primaria!$A$2:$A$6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primaria!$B$2:$B$6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23</c:v>
                </c:pt>
                <c:pt idx="3">
                  <c:v>9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1F9-48AD-BDDE-7F267B7AE54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7030A0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secondaria!$B$1</c:f>
              <c:strCache>
                <c:ptCount val="1"/>
                <c:pt idx="0">
                  <c:v>1) Ti senti motivato a lavorare in questa scuola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039-46A7-9E3F-BE18162E161B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039-46A7-9E3F-BE18162E161B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039-46A7-9E3F-BE18162E161B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039-46A7-9E3F-BE18162E161B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039-46A7-9E3F-BE18162E161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secondaria!$A$2:$A$6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secondaria!$B$2:$B$6</c:f>
              <c:numCache>
                <c:formatCode>General</c:formatCode>
                <c:ptCount val="5"/>
                <c:pt idx="0">
                  <c:v>0</c:v>
                </c:pt>
                <c:pt idx="1">
                  <c:v>4</c:v>
                </c:pt>
                <c:pt idx="2">
                  <c:v>21</c:v>
                </c:pt>
                <c:pt idx="3">
                  <c:v>19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039-46A7-9E3F-BE18162E161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FF0000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1) Complessivo 2021/2022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tuttidocenti!$B$1</c:f>
              <c:strCache>
                <c:ptCount val="1"/>
                <c:pt idx="0">
                  <c:v>1) Ti senti motivato a lavorare in questa scuola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AD8-4CDD-B10C-A44209CFFF5D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AD8-4CDD-B10C-A44209CFFF5D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AD8-4CDD-B10C-A44209CFFF5D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AD8-4CDD-B10C-A44209CFFF5D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AD8-4CDD-B10C-A44209CFFF5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tuttidocenti!$A$2:$A$6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tuttidocenti!$B$2:$B$6</c:f>
              <c:numCache>
                <c:formatCode>General</c:formatCode>
                <c:ptCount val="5"/>
                <c:pt idx="0">
                  <c:v>2</c:v>
                </c:pt>
                <c:pt idx="1">
                  <c:v>8</c:v>
                </c:pt>
                <c:pt idx="2">
                  <c:v>51</c:v>
                </c:pt>
                <c:pt idx="3">
                  <c:v>31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AD8-4CDD-B10C-A44209CFFF5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/>
              <a:t>1) </a:t>
            </a:r>
            <a:r>
              <a:rPr lang="en-US" sz="1400" dirty="0" err="1"/>
              <a:t>Complessivo</a:t>
            </a:r>
            <a:r>
              <a:rPr lang="en-US" sz="1400" baseline="0" dirty="0"/>
              <a:t> </a:t>
            </a:r>
            <a:r>
              <a:rPr lang="en-US" sz="1400" baseline="0" dirty="0" err="1"/>
              <a:t>a.s.</a:t>
            </a:r>
            <a:r>
              <a:rPr lang="en-US" sz="1400" baseline="0" dirty="0"/>
              <a:t> 2020/2021</a:t>
            </a:r>
            <a:endParaRPr lang="en-US" sz="1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tutti!$J$1</c:f>
              <c:strCache>
                <c:ptCount val="1"/>
                <c:pt idx="0">
                  <c:v>1) Ti senti motivato a lavorare in questa scuola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E83-45C8-AA49-D15CC376DD56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E83-45C8-AA49-D15CC376DD56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E83-45C8-AA49-D15CC376DD56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E83-45C8-AA49-D15CC376DD56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E83-45C8-AA49-D15CC376DD5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tutti!$J$2:$N$2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bianca</c:v>
                </c:pt>
              </c:strCache>
            </c:strRef>
          </c:cat>
          <c:val>
            <c:numRef>
              <c:f>tutti!$J$3:$N$3</c:f>
              <c:numCache>
                <c:formatCode>General</c:formatCode>
                <c:ptCount val="5"/>
                <c:pt idx="0">
                  <c:v>1</c:v>
                </c:pt>
                <c:pt idx="1">
                  <c:v>12</c:v>
                </c:pt>
                <c:pt idx="2">
                  <c:v>63</c:v>
                </c:pt>
                <c:pt idx="3">
                  <c:v>47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E83-45C8-AA49-D15CC376DD5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317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400" dirty="0"/>
              <a:t>8) Complessivo 2020/2021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tutti!$AS$1</c:f>
              <c:strCache>
                <c:ptCount val="1"/>
                <c:pt idx="0">
                  <c:v>8) La nostra scuola valorizza e promuove le competenze professionali e relazionali di ciascuno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3E9-4251-9047-46BD0B546573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3E9-4251-9047-46BD0B546573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3E9-4251-9047-46BD0B546573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3E9-4251-9047-46BD0B546573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3E9-4251-9047-46BD0B54657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tutti!$J$2:$N$2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bianca</c:v>
                </c:pt>
              </c:strCache>
            </c:strRef>
          </c:cat>
          <c:val>
            <c:numRef>
              <c:f>tutti!$AS$3:$AW$3</c:f>
              <c:numCache>
                <c:formatCode>General</c:formatCode>
                <c:ptCount val="5"/>
                <c:pt idx="0">
                  <c:v>2</c:v>
                </c:pt>
                <c:pt idx="1">
                  <c:v>19</c:v>
                </c:pt>
                <c:pt idx="2">
                  <c:v>65</c:v>
                </c:pt>
                <c:pt idx="3">
                  <c:v>37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3E9-4251-9047-46BD0B54657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317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8) Complessivo 2021/2022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tuttidocenti!$J$1</c:f>
              <c:strCache>
                <c:ptCount val="1"/>
                <c:pt idx="0">
                  <c:v>8) La nostra scuola valorizza e promuove le competenze professionali e relazionali di ciascuno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DBD-47FC-865D-56876BFA57EF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DBD-47FC-865D-56876BFA57EF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DBD-47FC-865D-56876BFA57EF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DBD-47FC-865D-56876BFA57EF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DBD-47FC-865D-56876BFA57E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tuttidocenti!$A$2:$A$6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tuttidocenti!$J$2:$J$6</c:f>
              <c:numCache>
                <c:formatCode>General</c:formatCode>
                <c:ptCount val="5"/>
                <c:pt idx="0">
                  <c:v>3</c:v>
                </c:pt>
                <c:pt idx="1">
                  <c:v>20</c:v>
                </c:pt>
                <c:pt idx="2">
                  <c:v>46</c:v>
                </c:pt>
                <c:pt idx="3">
                  <c:v>23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DBD-47FC-865D-56876BFA57E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secondaria!$B$2</c:f>
              <c:strCache>
                <c:ptCount val="1"/>
                <c:pt idx="0">
                  <c:v>1) Stai bene a scuola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AB6-46B7-85C4-0AED10150A89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AB6-46B7-85C4-0AED10150A89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AB6-46B7-85C4-0AED10150A89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AB6-46B7-85C4-0AED10150A89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AB6-46B7-85C4-0AED10150A8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secondaria!$A$3:$A$7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secondaria!$B$3:$B$7</c:f>
              <c:numCache>
                <c:formatCode>General</c:formatCode>
                <c:ptCount val="5"/>
                <c:pt idx="0">
                  <c:v>6</c:v>
                </c:pt>
                <c:pt idx="1">
                  <c:v>32</c:v>
                </c:pt>
                <c:pt idx="2">
                  <c:v>149</c:v>
                </c:pt>
                <c:pt idx="3">
                  <c:v>129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AB6-46B7-85C4-0AED10150A8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secondaria!$J$1</c:f>
              <c:strCache>
                <c:ptCount val="1"/>
                <c:pt idx="0">
                  <c:v>8) La nostra scuola valorizza e promuove le competenze professionali e relazionali di ciascuno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20F-4FDC-B37F-E467815D5B4C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20F-4FDC-B37F-E467815D5B4C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20F-4FDC-B37F-E467815D5B4C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20F-4FDC-B37F-E467815D5B4C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20F-4FDC-B37F-E467815D5B4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secondaria!$A$2:$A$6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secondaria!$J$2:$J$6</c:f>
              <c:numCache>
                <c:formatCode>General</c:formatCode>
                <c:ptCount val="5"/>
                <c:pt idx="0">
                  <c:v>0</c:v>
                </c:pt>
                <c:pt idx="1">
                  <c:v>7</c:v>
                </c:pt>
                <c:pt idx="2">
                  <c:v>22</c:v>
                </c:pt>
                <c:pt idx="3">
                  <c:v>15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20F-4FDC-B37F-E467815D5B4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FF0000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primaria!$J$1</c:f>
              <c:strCache>
                <c:ptCount val="1"/>
                <c:pt idx="0">
                  <c:v>8) La nostra scuola valorizza e promuove le competenze professionali e relazionali di ciascuno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DFC-45C1-9FD5-12D35AF6AA8B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DFC-45C1-9FD5-12D35AF6AA8B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DFC-45C1-9FD5-12D35AF6AA8B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DFC-45C1-9FD5-12D35AF6AA8B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DFC-45C1-9FD5-12D35AF6AA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primaria!$A$2:$A$6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primaria!$J$2:$J$6</c:f>
              <c:numCache>
                <c:formatCode>General</c:formatCode>
                <c:ptCount val="5"/>
                <c:pt idx="0">
                  <c:v>1</c:v>
                </c:pt>
                <c:pt idx="1">
                  <c:v>7</c:v>
                </c:pt>
                <c:pt idx="2">
                  <c:v>21</c:v>
                </c:pt>
                <c:pt idx="3">
                  <c:v>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DFC-45C1-9FD5-12D35AF6AA8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7030A0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infanzia!$J$1</c:f>
              <c:strCache>
                <c:ptCount val="1"/>
                <c:pt idx="0">
                  <c:v>8) La nostra scuola valorizza e promuove le competenze professionali e relazionali di ciascuno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E9D-413A-A2CC-0D72683CEC1F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E9D-413A-A2CC-0D72683CEC1F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E9D-413A-A2CC-0D72683CEC1F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E9D-413A-A2CC-0D72683CEC1F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E9D-413A-A2CC-0D72683CEC1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infanzia!$A$2:$A$6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infanzia!$J$2:$J$6</c:f>
              <c:numCache>
                <c:formatCode>General</c:formatCode>
                <c:ptCount val="5"/>
                <c:pt idx="0">
                  <c:v>2</c:v>
                </c:pt>
                <c:pt idx="1">
                  <c:v>6</c:v>
                </c:pt>
                <c:pt idx="2">
                  <c:v>3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E9D-413A-A2CC-0D72683CEC1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B0F0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400" dirty="0"/>
              <a:t>Complessivo </a:t>
            </a:r>
            <a:r>
              <a:rPr lang="it-IT" sz="1400" dirty="0" err="1"/>
              <a:t>a.s.</a:t>
            </a:r>
            <a:r>
              <a:rPr lang="it-IT" sz="1400" dirty="0"/>
              <a:t> 2020/2021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tutti!$DK$1</c:f>
              <c:strCache>
                <c:ptCount val="1"/>
                <c:pt idx="0">
                  <c:v>22) Il Dirigente Scolastico e il suo staff ascoltano e danno riscontro alle proposte dei docenti  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1F1-4D37-895F-C171C65A6C65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1F1-4D37-895F-C171C65A6C65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1F1-4D37-895F-C171C65A6C65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1F1-4D37-895F-C171C65A6C65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1F1-4D37-895F-C171C65A6C6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tutti!$J$2:$N$2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bianca</c:v>
                </c:pt>
              </c:strCache>
            </c:strRef>
          </c:cat>
          <c:val>
            <c:numRef>
              <c:f>tutti!$DK$3:$DO$3</c:f>
              <c:numCache>
                <c:formatCode>General</c:formatCode>
                <c:ptCount val="5"/>
                <c:pt idx="0">
                  <c:v>7</c:v>
                </c:pt>
                <c:pt idx="1">
                  <c:v>18</c:v>
                </c:pt>
                <c:pt idx="2">
                  <c:v>56</c:v>
                </c:pt>
                <c:pt idx="3">
                  <c:v>42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1F1-4D37-895F-C171C65A6C6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317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Complessivo </a:t>
            </a:r>
            <a:r>
              <a:rPr lang="it-IT" dirty="0" err="1"/>
              <a:t>a.s.</a:t>
            </a:r>
            <a:r>
              <a:rPr lang="it-IT" dirty="0"/>
              <a:t> 2021/2022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tuttidocenti!$Y$1</c:f>
              <c:strCache>
                <c:ptCount val="1"/>
                <c:pt idx="0">
                  <c:v>21) Il Dirigente Scolastico e il suo staff ascoltano e danno riscontro alle proposte dei docenti  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95F-4A64-AFAF-1A70742610C5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95F-4A64-AFAF-1A70742610C5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95F-4A64-AFAF-1A70742610C5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95F-4A64-AFAF-1A70742610C5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95F-4A64-AFAF-1A70742610C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tuttidocenti!$A$2:$A$6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tuttidocenti!$Y$2:$Y$6</c:f>
              <c:numCache>
                <c:formatCode>General</c:formatCode>
                <c:ptCount val="5"/>
                <c:pt idx="0">
                  <c:v>4</c:v>
                </c:pt>
                <c:pt idx="1">
                  <c:v>19</c:v>
                </c:pt>
                <c:pt idx="2">
                  <c:v>42</c:v>
                </c:pt>
                <c:pt idx="3">
                  <c:v>27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95F-4A64-AFAF-1A70742610C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secondaria!$Y$1</c:f>
              <c:strCache>
                <c:ptCount val="1"/>
                <c:pt idx="0">
                  <c:v>21) Il Dirigente Scolastico e il suo staff ascoltano e danno riscontro alle proposte dei docenti  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F7F-4DD3-B2B6-E1B2A0B0A41B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F7F-4DD3-B2B6-E1B2A0B0A41B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F7F-4DD3-B2B6-E1B2A0B0A41B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F7F-4DD3-B2B6-E1B2A0B0A41B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F7F-4DD3-B2B6-E1B2A0B0A41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secondaria!$A$2:$A$6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secondaria!$Y$2:$Y$6</c:f>
              <c:numCache>
                <c:formatCode>General</c:formatCode>
                <c:ptCount val="5"/>
                <c:pt idx="0">
                  <c:v>1</c:v>
                </c:pt>
                <c:pt idx="1">
                  <c:v>8</c:v>
                </c:pt>
                <c:pt idx="2">
                  <c:v>17</c:v>
                </c:pt>
                <c:pt idx="3">
                  <c:v>18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F7F-4DD3-B2B6-E1B2A0B0A41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FF0000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primaria!$Y$1</c:f>
              <c:strCache>
                <c:ptCount val="1"/>
                <c:pt idx="0">
                  <c:v>21) Il Dirigente Scolastico e il suo staff ascoltano e danno riscontro alle proposte dei docenti  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80D-4C23-9FCA-F9E08018DC43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0D-4C23-9FCA-F9E08018DC43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80D-4C23-9FCA-F9E08018DC43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80D-4C23-9FCA-F9E08018DC43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80D-4C23-9FCA-F9E08018DC4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primaria!$A$2:$A$6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primaria!$Y$2:$Y$6</c:f>
              <c:numCache>
                <c:formatCode>General</c:formatCode>
                <c:ptCount val="5"/>
                <c:pt idx="0">
                  <c:v>1</c:v>
                </c:pt>
                <c:pt idx="1">
                  <c:v>7</c:v>
                </c:pt>
                <c:pt idx="2">
                  <c:v>21</c:v>
                </c:pt>
                <c:pt idx="3">
                  <c:v>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80D-4C23-9FCA-F9E08018DC4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7030A0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infanzia!$Y$1</c:f>
              <c:strCache>
                <c:ptCount val="1"/>
                <c:pt idx="0">
                  <c:v>21) Il Dirigente Scolastico e il suo staff ascoltano e danno riscontro alle proposte dei docenti  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CC1-4AD3-A00B-C371B0D4B072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CC1-4AD3-A00B-C371B0D4B072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CC1-4AD3-A00B-C371B0D4B072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CC1-4AD3-A00B-C371B0D4B072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CC1-4AD3-A00B-C371B0D4B07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infanzia!$A$2:$A$6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infanzia!$Y$2:$Y$6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CC1-4AD3-A00B-C371B0D4B07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724469407728801"/>
          <c:y val="9.4828844882591329E-2"/>
          <c:w val="0.33629990289270045"/>
          <c:h val="0.905171155117408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B0F0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400" dirty="0"/>
              <a:t>Complessivo </a:t>
            </a:r>
            <a:r>
              <a:rPr lang="it-IT" sz="1400" dirty="0" err="1"/>
              <a:t>a.s.</a:t>
            </a:r>
            <a:r>
              <a:rPr lang="it-IT" sz="1400" dirty="0"/>
              <a:t> 2020/2021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tutti!$EY$1</c:f>
              <c:strCache>
                <c:ptCount val="1"/>
                <c:pt idx="0">
                  <c:v>30) Le Funzioni Strumentali favoriscono il raggiungimento degli obiettivi strategici definiti nel Piano di Miglioramento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679-40CE-92B7-DFCDB2965970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679-40CE-92B7-DFCDB2965970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679-40CE-92B7-DFCDB2965970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679-40CE-92B7-DFCDB2965970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679-40CE-92B7-DFCDB29659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tutti!$J$2:$N$2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bianca</c:v>
                </c:pt>
              </c:strCache>
            </c:strRef>
          </c:cat>
          <c:val>
            <c:numRef>
              <c:f>tutti!$EY$3:$FC$3</c:f>
              <c:numCache>
                <c:formatCode>General</c:formatCode>
                <c:ptCount val="5"/>
                <c:pt idx="0">
                  <c:v>0</c:v>
                </c:pt>
                <c:pt idx="1">
                  <c:v>14</c:v>
                </c:pt>
                <c:pt idx="2">
                  <c:v>67</c:v>
                </c:pt>
                <c:pt idx="3">
                  <c:v>40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679-40CE-92B7-DFCDB296597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317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Complessivo </a:t>
            </a:r>
            <a:r>
              <a:rPr lang="it-IT" dirty="0" err="1"/>
              <a:t>a.s.</a:t>
            </a:r>
            <a:r>
              <a:rPr lang="it-IT" dirty="0"/>
              <a:t> 2021/2022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tuttidocenti!$AG$1</c:f>
              <c:strCache>
                <c:ptCount val="1"/>
                <c:pt idx="0">
                  <c:v>29) Le Funzioni Strumentali favoriscono il raggiungimento degli obiettivi strategici definiti nel Piano di Miglioramento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2A6-46E4-96C8-B548C46CB5F0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2A6-46E4-96C8-B548C46CB5F0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2A6-46E4-96C8-B548C46CB5F0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2A6-46E4-96C8-B548C46CB5F0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2A6-46E4-96C8-B548C46CB5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tuttidocenti!$A$2:$A$6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tuttidocenti!$AG$2:$AG$6</c:f>
              <c:numCache>
                <c:formatCode>General</c:formatCode>
                <c:ptCount val="5"/>
                <c:pt idx="0">
                  <c:v>0</c:v>
                </c:pt>
                <c:pt idx="1">
                  <c:v>11</c:v>
                </c:pt>
                <c:pt idx="2">
                  <c:v>50</c:v>
                </c:pt>
                <c:pt idx="3">
                  <c:v>30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2A6-46E4-96C8-B548C46CB5F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secondaria!$E$2</c:f>
              <c:strCache>
                <c:ptCount val="1"/>
                <c:pt idx="0">
                  <c:v>4) Ti senti accolto e aiutato dagli insegnanti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F67-4545-B084-9A88FA8E70CB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F67-4545-B084-9A88FA8E70CB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F67-4545-B084-9A88FA8E70CB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F67-4545-B084-9A88FA8E70CB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F67-4545-B084-9A88FA8E70C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secondaria!$A$3:$A$7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secondaria!$E$3:$E$7</c:f>
              <c:numCache>
                <c:formatCode>General</c:formatCode>
                <c:ptCount val="5"/>
                <c:pt idx="0">
                  <c:v>3</c:v>
                </c:pt>
                <c:pt idx="1">
                  <c:v>22</c:v>
                </c:pt>
                <c:pt idx="2">
                  <c:v>115</c:v>
                </c:pt>
                <c:pt idx="3">
                  <c:v>176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F67-4545-B084-9A88FA8E70C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secondaria!$AG$1</c:f>
              <c:strCache>
                <c:ptCount val="1"/>
                <c:pt idx="0">
                  <c:v>29) Le Funzioni Strumentali favoriscono il raggiungimento degli obiettivi strategici definiti nel Piano di Miglioramento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F10-4301-AADD-C15DDC17C537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F10-4301-AADD-C15DDC17C537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F10-4301-AADD-C15DDC17C537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F10-4301-AADD-C15DDC17C537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F10-4301-AADD-C15DDC17C53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secondaria!$A$2:$A$6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secondaria!$AG$2:$AG$6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22</c:v>
                </c:pt>
                <c:pt idx="3">
                  <c:v>19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F10-4301-AADD-C15DDC17C53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FF0000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infanzia!$AG$1</c:f>
              <c:strCache>
                <c:ptCount val="1"/>
                <c:pt idx="0">
                  <c:v>29) Le Funzioni Strumentali favoriscono il raggiungimento degli obiettivi strategici definiti nel Piano di Miglioramento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339-4715-86C7-6B84E4B6CBEB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339-4715-86C7-6B84E4B6CBEB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339-4715-86C7-6B84E4B6CBEB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339-4715-86C7-6B84E4B6CBEB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339-4715-86C7-6B84E4B6CBE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infanzia!$A$2:$A$6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infanzia!$AG$2:$AG$6</c:f>
              <c:numCache>
                <c:formatCode>General</c:formatCode>
                <c:ptCount val="5"/>
                <c:pt idx="0">
                  <c:v>0</c:v>
                </c:pt>
                <c:pt idx="1">
                  <c:v>4</c:v>
                </c:pt>
                <c:pt idx="2">
                  <c:v>6</c:v>
                </c:pt>
                <c:pt idx="3">
                  <c:v>4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339-4715-86C7-6B84E4B6CBE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724469407728801"/>
          <c:y val="9.4828324564323038E-2"/>
          <c:w val="0.33629990289270045"/>
          <c:h val="0.839544068947241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B0F0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primaria!$Y$1</c:f>
              <c:strCache>
                <c:ptCount val="1"/>
                <c:pt idx="0">
                  <c:v>21) Il Dirigente Scolastico e il suo staff ascoltano e danno riscontro alle proposte dei docenti 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80D-4C23-9FCA-F9E08018DC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0D-4C23-9FCA-F9E08018DC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80D-4C23-9FCA-F9E08018DC4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80D-4C23-9FCA-F9E08018DC4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80D-4C23-9FCA-F9E08018DC4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primaria!$A$2:$A$6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primaria!$Y$2:$Y$6</c:f>
              <c:numCache>
                <c:formatCode>General</c:formatCode>
                <c:ptCount val="5"/>
                <c:pt idx="0">
                  <c:v>1</c:v>
                </c:pt>
                <c:pt idx="1">
                  <c:v>7</c:v>
                </c:pt>
                <c:pt idx="2">
                  <c:v>21</c:v>
                </c:pt>
                <c:pt idx="3">
                  <c:v>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80D-4C23-9FCA-F9E08018DC4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7030A0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primaria!$AG$1</c:f>
              <c:strCache>
                <c:ptCount val="1"/>
                <c:pt idx="0">
                  <c:v>29) Le Funzioni Strumentali favoriscono il raggiungimento degli obiettivi strategici definiti nel Piano di Miglioramento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85E-4838-B8F3-FE6543758C2A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85E-4838-B8F3-FE6543758C2A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85E-4838-B8F3-FE6543758C2A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85E-4838-B8F3-FE6543758C2A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85E-4838-B8F3-FE6543758C2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primaria!$A$2:$A$6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primaria!$AG$2:$AG$6</c:f>
              <c:numCache>
                <c:formatCode>General</c:formatCode>
                <c:ptCount val="5"/>
                <c:pt idx="0">
                  <c:v>0</c:v>
                </c:pt>
                <c:pt idx="1">
                  <c:v>5</c:v>
                </c:pt>
                <c:pt idx="2">
                  <c:v>22</c:v>
                </c:pt>
                <c:pt idx="3">
                  <c:v>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85E-4838-B8F3-FE6543758C2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7030A0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Complessivo </a:t>
            </a:r>
            <a:r>
              <a:rPr lang="it-IT" dirty="0" err="1"/>
              <a:t>a.s.</a:t>
            </a:r>
            <a:r>
              <a:rPr lang="it-IT" dirty="0"/>
              <a:t> 2021/2022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tuttidocenti!$AS$1</c:f>
              <c:strCache>
                <c:ptCount val="1"/>
                <c:pt idx="0">
                  <c:v>39) La modalità di assegnazione degli studenti alle classi/sezioni (sorteggio dei gruppi) è efficace nel garantire equieterogeneità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5A-4A37-A747-DECE1B056476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25A-4A37-A747-DECE1B056476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25A-4A37-A747-DECE1B056476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25A-4A37-A747-DECE1B056476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25A-4A37-A747-DECE1B05647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tuttidocenti!$A$2:$A$6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tuttidocenti!$AS$2:$AS$6</c:f>
              <c:numCache>
                <c:formatCode>General</c:formatCode>
                <c:ptCount val="5"/>
                <c:pt idx="0">
                  <c:v>2</c:v>
                </c:pt>
                <c:pt idx="1">
                  <c:v>15</c:v>
                </c:pt>
                <c:pt idx="2">
                  <c:v>52</c:v>
                </c:pt>
                <c:pt idx="3">
                  <c:v>22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25A-4A37-A747-DECE1B05647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secondaria!$AS$1</c:f>
              <c:strCache>
                <c:ptCount val="1"/>
                <c:pt idx="0">
                  <c:v>39) La modalità di assegnazione degli studenti alle classi/sezioni (sorteggio dei gruppi) è efficace nel garantire equieterogeneità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562-4C5F-ACBC-A7B3EBC5C405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562-4C5F-ACBC-A7B3EBC5C405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562-4C5F-ACBC-A7B3EBC5C405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562-4C5F-ACBC-A7B3EBC5C405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562-4C5F-ACBC-A7B3EBC5C4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secondaria!$A$2:$A$6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secondaria!$AS$2:$AS$6</c:f>
              <c:numCache>
                <c:formatCode>General</c:formatCode>
                <c:ptCount val="5"/>
                <c:pt idx="0">
                  <c:v>0</c:v>
                </c:pt>
                <c:pt idx="1">
                  <c:v>8</c:v>
                </c:pt>
                <c:pt idx="2">
                  <c:v>25</c:v>
                </c:pt>
                <c:pt idx="3">
                  <c:v>11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562-4C5F-ACBC-A7B3EBC5C40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FF0000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infanzia!$AS$1</c:f>
              <c:strCache>
                <c:ptCount val="1"/>
                <c:pt idx="0">
                  <c:v>39) La modalità di assegnazione degli studenti alle classi/sezioni (sorteggio dei gruppi) è efficace nel garantire equieterogeneità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E43-4089-B4D8-1C7077FCF29F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E43-4089-B4D8-1C7077FCF29F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E43-4089-B4D8-1C7077FCF29F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E43-4089-B4D8-1C7077FCF29F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E43-4089-B4D8-1C7077FCF29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infanzia!$A$2:$A$6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infanzia!$AS$2:$AS$6</c:f>
              <c:numCache>
                <c:formatCode>General</c:formatCode>
                <c:ptCount val="5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E43-4089-B4D8-1C7077FCF29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724469407728801"/>
          <c:y val="9.4828379074387459E-2"/>
          <c:w val="0.33629990289270045"/>
          <c:h val="0.905171620925612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B0F0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primaria!$AS$1</c:f>
              <c:strCache>
                <c:ptCount val="1"/>
                <c:pt idx="0">
                  <c:v>39) La modalità di assegnazione degli studenti alle classi/sezioni (sorteggio dei gruppi) è efficace nel garantire equieterogeneità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F4E-4FA1-ADC9-0BFEACD16D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F4E-4FA1-ADC9-0BFEACD16D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F4E-4FA1-ADC9-0BFEACD16D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F4E-4FA1-ADC9-0BFEACD16D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F4E-4FA1-ADC9-0BFEACD16D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primaria!$A$2:$A$6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primaria!$AS$2:$AS$6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19</c:v>
                </c:pt>
                <c:pt idx="3">
                  <c:v>9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F4E-4FA1-ADC9-0BFEACD16D6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7030A0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400" dirty="0"/>
              <a:t>Complessivo </a:t>
            </a:r>
            <a:r>
              <a:rPr lang="it-IT" sz="1400" dirty="0" err="1"/>
              <a:t>a.s.</a:t>
            </a:r>
            <a:r>
              <a:rPr lang="it-IT" sz="1400" dirty="0"/>
              <a:t> 2020/2021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tutti!$EY$1</c:f>
              <c:strCache>
                <c:ptCount val="1"/>
                <c:pt idx="0">
                  <c:v>30) Le Funzioni Strumentali favoriscono il raggiungimento degli obiettivi strategici definiti nel Piano di Miglioramento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679-40CE-92B7-DFCDB2965970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679-40CE-92B7-DFCDB2965970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679-40CE-92B7-DFCDB2965970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679-40CE-92B7-DFCDB2965970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679-40CE-92B7-DFCDB29659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tutti!$J$2:$N$2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bianca</c:v>
                </c:pt>
              </c:strCache>
            </c:strRef>
          </c:cat>
          <c:val>
            <c:numRef>
              <c:f>tutti!$EY$3:$FC$3</c:f>
              <c:numCache>
                <c:formatCode>General</c:formatCode>
                <c:ptCount val="5"/>
                <c:pt idx="0">
                  <c:v>0</c:v>
                </c:pt>
                <c:pt idx="1">
                  <c:v>14</c:v>
                </c:pt>
                <c:pt idx="2">
                  <c:v>67</c:v>
                </c:pt>
                <c:pt idx="3">
                  <c:v>40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679-40CE-92B7-DFCDB296597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317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primaria!$Y$1</c:f>
              <c:strCache>
                <c:ptCount val="1"/>
                <c:pt idx="0">
                  <c:v>21) Il Dirigente Scolastico e il suo staff ascoltano e danno riscontro alle proposte dei docenti  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80D-4C23-9FCA-F9E08018DC43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0D-4C23-9FCA-F9E08018DC43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80D-4C23-9FCA-F9E08018DC43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80D-4C23-9FCA-F9E08018DC43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80D-4C23-9FCA-F9E08018DC4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primaria!$A$2:$A$6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primaria!$Y$2:$Y$6</c:f>
              <c:numCache>
                <c:formatCode>General</c:formatCode>
                <c:ptCount val="5"/>
                <c:pt idx="0">
                  <c:v>1</c:v>
                </c:pt>
                <c:pt idx="1">
                  <c:v>7</c:v>
                </c:pt>
                <c:pt idx="2">
                  <c:v>21</c:v>
                </c:pt>
                <c:pt idx="3">
                  <c:v>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80D-4C23-9FCA-F9E08018DC4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7030A0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secondaria!$G$2</c:f>
              <c:strCache>
                <c:ptCount val="1"/>
                <c:pt idx="0">
                  <c:v>6) Ti trovi bene con i compagni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588-4C45-9019-D70E77A57F37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588-4C45-9019-D70E77A57F37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588-4C45-9019-D70E77A57F37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588-4C45-9019-D70E77A57F37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588-4C45-9019-D70E77A57F3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secondaria!$A$3:$A$7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secondaria!$G$3:$G$7</c:f>
              <c:numCache>
                <c:formatCode>General</c:formatCode>
                <c:ptCount val="5"/>
                <c:pt idx="0">
                  <c:v>11</c:v>
                </c:pt>
                <c:pt idx="1">
                  <c:v>24</c:v>
                </c:pt>
                <c:pt idx="2">
                  <c:v>104</c:v>
                </c:pt>
                <c:pt idx="3">
                  <c:v>177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588-4C45-9019-D70E77A57F3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400" dirty="0"/>
              <a:t>Complessivo </a:t>
            </a:r>
            <a:r>
              <a:rPr lang="it-IT" sz="1400" dirty="0" err="1"/>
              <a:t>a.s.</a:t>
            </a:r>
            <a:r>
              <a:rPr lang="it-IT" sz="1400" dirty="0"/>
              <a:t> 2020/2021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tutti!$HR$1</c:f>
              <c:strCache>
                <c:ptCount val="1"/>
                <c:pt idx="0">
                  <c:v>44) La modalità di assegnazione degli studenti alle classi/sezioni (sorteggio dei gruppi) è efficace nel garantire equieterogeneità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CB8-4C1E-A0D1-766443D51512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B8-4C1E-A0D1-766443D51512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CB8-4C1E-A0D1-766443D51512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CB8-4C1E-A0D1-766443D51512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CB8-4C1E-A0D1-766443D5151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tutti!$GX$2:$HB$2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bianca</c:v>
                </c:pt>
              </c:strCache>
            </c:strRef>
          </c:cat>
          <c:val>
            <c:numRef>
              <c:f>tutti!$HR$3:$HV$3</c:f>
              <c:numCache>
                <c:formatCode>General</c:formatCode>
                <c:ptCount val="5"/>
                <c:pt idx="0">
                  <c:v>1</c:v>
                </c:pt>
                <c:pt idx="1">
                  <c:v>18</c:v>
                </c:pt>
                <c:pt idx="2">
                  <c:v>58</c:v>
                </c:pt>
                <c:pt idx="3">
                  <c:v>46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CB8-4C1E-A0D1-766443D5151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317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v>Votanti personale A.T.A.</c:v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DD9-4C31-BE06-CA6F8342A79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DD9-4C31-BE06-CA6F8342A79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dati!$A$2:$B$2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dati!$A$3:$B$3</c:f>
              <c:numCache>
                <c:formatCode>General</c:formatCode>
                <c:ptCount val="2"/>
                <c:pt idx="0">
                  <c:v>16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D9-4C31-BE06-CA6F8342A79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Foglio1!$A$14</c:f>
              <c:strCache>
                <c:ptCount val="1"/>
                <c:pt idx="0">
                  <c:v>PERSONALE A.T.A.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081-43C7-8B0C-478410B1CEC7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081-43C7-8B0C-478410B1CEC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Foglio1!$F$1:$G$1</c:f>
              <c:strCache>
                <c:ptCount val="2"/>
                <c:pt idx="0">
                  <c:v>rispondenti</c:v>
                </c:pt>
                <c:pt idx="1">
                  <c:v>non rispondenti</c:v>
                </c:pt>
              </c:strCache>
            </c:strRef>
          </c:cat>
          <c:val>
            <c:numRef>
              <c:f>Foglio1!$F$15:$G$15</c:f>
              <c:numCache>
                <c:formatCode>General</c:formatCode>
                <c:ptCount val="2"/>
                <c:pt idx="0">
                  <c:v>6</c:v>
                </c:pt>
                <c:pt idx="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81-43C7-8B0C-478410B1CEC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7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 err="1"/>
              <a:t>a.s.</a:t>
            </a:r>
            <a:r>
              <a:rPr lang="it-IT" baseline="0" dirty="0"/>
              <a:t> 2021/2022</a:t>
            </a:r>
            <a:endParaRPr lang="it-IT" dirty="0"/>
          </a:p>
        </c:rich>
      </c:tx>
      <c:layout>
        <c:manualLayout>
          <c:xMode val="edge"/>
          <c:yMode val="edge"/>
          <c:x val="0.21769444444444444"/>
          <c:y val="2.49001640665928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risposte!$B$1</c:f>
              <c:strCache>
                <c:ptCount val="1"/>
                <c:pt idx="0">
                  <c:v>1) Ti senti valorizzato nel tuo ambiente di lavoro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212-4F85-9583-FA95CDB1D239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212-4F85-9583-FA95CDB1D239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212-4F85-9583-FA95CDB1D239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212-4F85-9583-FA95CDB1D239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212-4F85-9583-FA95CDB1D23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risposte!$A$2:$A$6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risposte!$B$2:$B$6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212-4F85-9583-FA95CDB1D23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 err="1"/>
              <a:t>a.s.</a:t>
            </a:r>
            <a:r>
              <a:rPr lang="it-IT" dirty="0"/>
              <a:t> 2020/2021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dati!$I$1</c:f>
              <c:strCache>
                <c:ptCount val="1"/>
                <c:pt idx="0">
                  <c:v>1) Ti senti valorizzato nel tuo ambiente di lavoro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134-4DFE-A4E0-07FD4CFE22E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134-4DFE-A4E0-07FD4CFE22E3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134-4DFE-A4E0-07FD4CFE22E3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134-4DFE-A4E0-07FD4CFE22E3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134-4DFE-A4E0-07FD4CFE22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dati!$CF$2:$CJ$2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dati!$I$3:$M$3</c:f>
              <c:numCache>
                <c:formatCode>General</c:formatCode>
                <c:ptCount val="5"/>
                <c:pt idx="0">
                  <c:v>0</c:v>
                </c:pt>
                <c:pt idx="1">
                  <c:v>4</c:v>
                </c:pt>
                <c:pt idx="2">
                  <c:v>7</c:v>
                </c:pt>
                <c:pt idx="3">
                  <c:v>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134-4DFE-A4E0-07FD4CFE22E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400" dirty="0" err="1"/>
              <a:t>a.s.</a:t>
            </a:r>
            <a:r>
              <a:rPr lang="it-IT" sz="1400" dirty="0"/>
              <a:t> 2020/2021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dati!$N$1</c:f>
              <c:strCache>
                <c:ptCount val="1"/>
                <c:pt idx="0">
                  <c:v>2) I compiti e le responsabilità sono definiti in modo chiaro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138-463B-916A-CF9E7B1E381A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138-463B-916A-CF9E7B1E381A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138-463B-916A-CF9E7B1E381A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138-463B-916A-CF9E7B1E381A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138-463B-916A-CF9E7B1E381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dati!$CF$2:$CJ$2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dati!$N$3:$R$3</c:f>
              <c:numCache>
                <c:formatCode>General</c:formatCode>
                <c:ptCount val="5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138-463B-916A-CF9E7B1E381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 err="1"/>
              <a:t>a.s.</a:t>
            </a:r>
            <a:r>
              <a:rPr lang="it-IT" dirty="0"/>
              <a:t> 2021/2022        </a:t>
            </a:r>
          </a:p>
        </c:rich>
      </c:tx>
      <c:layout>
        <c:manualLayout>
          <c:xMode val="edge"/>
          <c:yMode val="edge"/>
          <c:x val="0.2260277777777778"/>
          <c:y val="2.9698304975089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risposte!$C$1</c:f>
              <c:strCache>
                <c:ptCount val="1"/>
                <c:pt idx="0">
                  <c:v>2) I compiti e le responsabilità sono definiti in modo chiaro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9B0-4656-85F1-36A9109E4036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9B0-4656-85F1-36A9109E4036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9B0-4656-85F1-36A9109E4036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9B0-4656-85F1-36A9109E4036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9B0-4656-85F1-36A9109E403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risposte!$A$2:$A$6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risposte!$C$2:$C$6</c:f>
              <c:numCache>
                <c:formatCode>General</c:formatCode>
                <c:ptCount val="5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9B0-4656-85F1-36A9109E403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secondaria!$O$2</c:f>
              <c:strCache>
                <c:ptCount val="1"/>
                <c:pt idx="0">
                  <c:v>14) I criteri con i quali i tuoi insegnanti valutano i risultati, sono chiari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927-426D-B58C-F48B85982E7F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927-426D-B58C-F48B85982E7F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927-426D-B58C-F48B85982E7F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927-426D-B58C-F48B85982E7F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927-426D-B58C-F48B85982E7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secondaria!$A$3:$A$7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secondaria!$O$3:$O$7</c:f>
              <c:numCache>
                <c:formatCode>General</c:formatCode>
                <c:ptCount val="5"/>
                <c:pt idx="0">
                  <c:v>8</c:v>
                </c:pt>
                <c:pt idx="1">
                  <c:v>43</c:v>
                </c:pt>
                <c:pt idx="2">
                  <c:v>150</c:v>
                </c:pt>
                <c:pt idx="3">
                  <c:v>114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927-426D-B58C-F48B85982E7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19) La distribuzione delle materie nell'arco della settimana é stata adeguata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secondaria!$T$2</c:f>
              <c:strCache>
                <c:ptCount val="1"/>
                <c:pt idx="0">
                  <c:v>19) La distribuzione delle materie nellâ€™arco della settimana Ã¨ stata adeguata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8F1-40AF-B414-DD267D516243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8F1-40AF-B414-DD267D516243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8F1-40AF-B414-DD267D516243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8F1-40AF-B414-DD267D516243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8F1-40AF-B414-DD267D51624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secondaria!$A$3:$A$7</c:f>
              <c:strCache>
                <c:ptCount val="5"/>
                <c:pt idx="0">
                  <c:v>per niente d'accordo</c:v>
                </c:pt>
                <c:pt idx="1">
                  <c:v>poco d'accordo</c:v>
                </c:pt>
                <c:pt idx="2">
                  <c:v>abbastanza d'accordo</c:v>
                </c:pt>
                <c:pt idx="3">
                  <c:v>molto d'accordo</c:v>
                </c:pt>
                <c:pt idx="4">
                  <c:v>bianche</c:v>
                </c:pt>
              </c:strCache>
            </c:strRef>
          </c:cat>
          <c:val>
            <c:numRef>
              <c:f>secondaria!$T$3:$T$7</c:f>
              <c:numCache>
                <c:formatCode>General</c:formatCode>
                <c:ptCount val="5"/>
                <c:pt idx="0">
                  <c:v>31</c:v>
                </c:pt>
                <c:pt idx="1">
                  <c:v>80</c:v>
                </c:pt>
                <c:pt idx="2">
                  <c:v>123</c:v>
                </c:pt>
                <c:pt idx="3">
                  <c:v>81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8F1-40AF-B414-DD267D51624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9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9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9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8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0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0.1236</cdr:x>
      <cdr:y>1</cdr:y>
    </cdr:to>
    <cdr:sp macro="" textlink="">
      <cdr:nvSpPr>
        <cdr:cNvPr id="2" name="CasellaDiTesto 1">
          <a:extLst xmlns:a="http://schemas.openxmlformats.org/drawingml/2006/main">
            <a:ext uri="{FF2B5EF4-FFF2-40B4-BE49-F238E27FC236}">
              <a16:creationId xmlns:a16="http://schemas.microsoft.com/office/drawing/2014/main" id="{18C4DF91-3D68-A1D8-C821-31D48FE09906}"/>
            </a:ext>
          </a:extLst>
        </cdr:cNvPr>
        <cdr:cNvSpPr txBox="1"/>
      </cdr:nvSpPr>
      <cdr:spPr>
        <a:xfrm xmlns:a="http://schemas.openxmlformats.org/drawingml/2006/main">
          <a:off x="-36512" y="0"/>
          <a:ext cx="430887" cy="209168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vert="vert270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600" dirty="0" err="1"/>
            <a:t>a.s.</a:t>
          </a:r>
          <a:r>
            <a:rPr lang="it-IT" sz="1600" dirty="0"/>
            <a:t> 2021/2022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0.16028</cdr:x>
      <cdr:y>1</cdr:y>
    </cdr:to>
    <cdr:sp macro="" textlink="">
      <cdr:nvSpPr>
        <cdr:cNvPr id="2" name="CasellaDiTesto 1">
          <a:extLst xmlns:a="http://schemas.openxmlformats.org/drawingml/2006/main">
            <a:ext uri="{FF2B5EF4-FFF2-40B4-BE49-F238E27FC236}">
              <a16:creationId xmlns:a16="http://schemas.microsoft.com/office/drawing/2014/main" id="{7BB451C4-4242-FE08-79D3-D37A3DEFC749}"/>
            </a:ext>
          </a:extLst>
        </cdr:cNvPr>
        <cdr:cNvSpPr txBox="1"/>
      </cdr:nvSpPr>
      <cdr:spPr>
        <a:xfrm xmlns:a="http://schemas.openxmlformats.org/drawingml/2006/main">
          <a:off x="0" y="0"/>
          <a:ext cx="461665" cy="156257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vert="vert270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dirty="0" err="1"/>
            <a:t>a.s.</a:t>
          </a:r>
          <a:r>
            <a:rPr lang="it-IT" dirty="0"/>
            <a:t> 2021/2022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0.05874</cdr:y>
    </cdr:from>
    <cdr:to>
      <cdr:x>0.3465</cdr:x>
      <cdr:y>0.2096</cdr:y>
    </cdr:to>
    <cdr:sp macro="" textlink="">
      <cdr:nvSpPr>
        <cdr:cNvPr id="2" name="CasellaDiTesto 1">
          <a:extLst xmlns:a="http://schemas.openxmlformats.org/drawingml/2006/main">
            <a:ext uri="{FF2B5EF4-FFF2-40B4-BE49-F238E27FC236}">
              <a16:creationId xmlns:a16="http://schemas.microsoft.com/office/drawing/2014/main" id="{2FD961DC-CC08-B8B8-9087-05172613B3CC}"/>
            </a:ext>
          </a:extLst>
        </cdr:cNvPr>
        <cdr:cNvSpPr txBox="1"/>
      </cdr:nvSpPr>
      <cdr:spPr>
        <a:xfrm xmlns:a="http://schemas.openxmlformats.org/drawingml/2006/main" rot="19656648">
          <a:off x="-60818" y="143820"/>
          <a:ext cx="158417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dirty="0"/>
            <a:t>a.s.2021/2022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FD3CBDAB-55ED-4742-B2D3-96403D32B1D3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45901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529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811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3172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0285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4397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7011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066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83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FD3CBDAB-55ED-4742-B2D3-96403D32B1D3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725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36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760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361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79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040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554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8138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D3CBDAB-55ED-4742-B2D3-96403D32B1D3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230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7" Type="http://schemas.openxmlformats.org/officeDocument/2006/relationships/chart" Target="../charts/chart21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0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8.xml"/><Relationship Id="rId4" Type="http://schemas.openxmlformats.org/officeDocument/2006/relationships/chart" Target="../charts/chart2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2.xml"/><Relationship Id="rId4" Type="http://schemas.openxmlformats.org/officeDocument/2006/relationships/chart" Target="../charts/chart3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7" Type="http://schemas.openxmlformats.org/officeDocument/2006/relationships/chart" Target="../charts/chart41.xml"/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0.xml"/><Relationship Id="rId5" Type="http://schemas.openxmlformats.org/officeDocument/2006/relationships/chart" Target="../charts/chart39.xml"/><Relationship Id="rId4" Type="http://schemas.openxmlformats.org/officeDocument/2006/relationships/chart" Target="../charts/chart3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7" Type="http://schemas.openxmlformats.org/officeDocument/2006/relationships/chart" Target="../charts/chart47.xml"/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6.xml"/><Relationship Id="rId5" Type="http://schemas.openxmlformats.org/officeDocument/2006/relationships/chart" Target="../charts/chart45.xml"/><Relationship Id="rId4" Type="http://schemas.openxmlformats.org/officeDocument/2006/relationships/chart" Target="../charts/chart4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9.xml"/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2.xml"/><Relationship Id="rId5" Type="http://schemas.openxmlformats.org/officeDocument/2006/relationships/chart" Target="../charts/chart51.xml"/><Relationship Id="rId4" Type="http://schemas.openxmlformats.org/officeDocument/2006/relationships/chart" Target="../charts/chart5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4.xml"/><Relationship Id="rId2" Type="http://schemas.openxmlformats.org/officeDocument/2006/relationships/chart" Target="../charts/chart5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7.xml"/><Relationship Id="rId5" Type="http://schemas.openxmlformats.org/officeDocument/2006/relationships/chart" Target="../charts/chart56.xml"/><Relationship Id="rId4" Type="http://schemas.openxmlformats.org/officeDocument/2006/relationships/chart" Target="../charts/chart5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9.xml"/><Relationship Id="rId7" Type="http://schemas.openxmlformats.org/officeDocument/2006/relationships/chart" Target="../charts/chart63.xml"/><Relationship Id="rId2" Type="http://schemas.openxmlformats.org/officeDocument/2006/relationships/chart" Target="../charts/chart58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62.xml"/><Relationship Id="rId5" Type="http://schemas.openxmlformats.org/officeDocument/2006/relationships/chart" Target="../charts/chart61.xml"/><Relationship Id="rId4" Type="http://schemas.openxmlformats.org/officeDocument/2006/relationships/chart" Target="../charts/chart6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0.xml"/><Relationship Id="rId3" Type="http://schemas.openxmlformats.org/officeDocument/2006/relationships/chart" Target="../charts/chart65.xml"/><Relationship Id="rId7" Type="http://schemas.openxmlformats.org/officeDocument/2006/relationships/chart" Target="../charts/chart69.xml"/><Relationship Id="rId2" Type="http://schemas.openxmlformats.org/officeDocument/2006/relationships/chart" Target="../charts/chart64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68.xml"/><Relationship Id="rId5" Type="http://schemas.openxmlformats.org/officeDocument/2006/relationships/chart" Target="../charts/chart67.xml"/><Relationship Id="rId4" Type="http://schemas.openxmlformats.org/officeDocument/2006/relationships/chart" Target="../charts/chart6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2.xml"/><Relationship Id="rId2" Type="http://schemas.openxmlformats.org/officeDocument/2006/relationships/chart" Target="../charts/chart7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4.xml"/><Relationship Id="rId2" Type="http://schemas.openxmlformats.org/officeDocument/2006/relationships/chart" Target="../charts/chart7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6.xml"/><Relationship Id="rId2" Type="http://schemas.openxmlformats.org/officeDocument/2006/relationships/chart" Target="../charts/chart7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F668BF8-48C2-47F4-AB2C-9840FC84B714}"/>
              </a:ext>
            </a:extLst>
          </p:cNvPr>
          <p:cNvSpPr txBox="1"/>
          <p:nvPr/>
        </p:nvSpPr>
        <p:spPr>
          <a:xfrm>
            <a:off x="1043608" y="32486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PTOF 2021/22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863588" y="620688"/>
            <a:ext cx="748883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i="1" u="sng" dirty="0"/>
              <a:t>I tre (+1) documenti fondamentali</a:t>
            </a:r>
          </a:p>
          <a:p>
            <a:pPr algn="ctr"/>
            <a:endParaRPr lang="it-IT" sz="1000" b="1" i="1" u="sng" dirty="0"/>
          </a:p>
          <a:p>
            <a:pPr algn="ctr"/>
            <a:r>
              <a:rPr lang="it-IT" sz="2000" b="1" i="1" u="sng" dirty="0"/>
              <a:t>PTOF </a:t>
            </a:r>
          </a:p>
          <a:p>
            <a:pPr algn="ctr"/>
            <a:r>
              <a:rPr lang="it-IT" sz="2000" b="1" i="1" u="sng" dirty="0"/>
              <a:t>RAV</a:t>
            </a:r>
          </a:p>
          <a:p>
            <a:pPr algn="ctr"/>
            <a:r>
              <a:rPr lang="it-IT" sz="2000" b="1" i="1" u="sng" dirty="0"/>
              <a:t>PDM</a:t>
            </a:r>
          </a:p>
          <a:p>
            <a:pPr algn="ctr"/>
            <a:r>
              <a:rPr lang="it-IT" sz="2000" b="1" i="1" u="sng" dirty="0"/>
              <a:t>Rendicontazione sociale</a:t>
            </a:r>
            <a:endParaRPr lang="it-IT" sz="3600" b="1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C015368-98E2-4310-8FD9-3CEAD938C5D2}"/>
              </a:ext>
            </a:extLst>
          </p:cNvPr>
          <p:cNvSpPr/>
          <p:nvPr/>
        </p:nvSpPr>
        <p:spPr>
          <a:xfrm>
            <a:off x="2322004" y="269962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i="1" u="sng" dirty="0"/>
              <a:t>LA MISSION DELLA NOSTRA SCUOLA</a:t>
            </a:r>
          </a:p>
        </p:txBody>
      </p:sp>
      <p:pic>
        <p:nvPicPr>
          <p:cNvPr id="5" name="Picture 1412">
            <a:extLst>
              <a:ext uri="{FF2B5EF4-FFF2-40B4-BE49-F238E27FC236}">
                <a16:creationId xmlns:a16="http://schemas.microsoft.com/office/drawing/2014/main" id="{CB01241A-31DE-43A1-BC8F-6F0847364CB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33041" y="3140968"/>
            <a:ext cx="5749925" cy="749935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98A97A69-6B9D-4B01-8555-7F6BA4CE0DE0}"/>
              </a:ext>
            </a:extLst>
          </p:cNvPr>
          <p:cNvSpPr txBox="1"/>
          <p:nvPr/>
        </p:nvSpPr>
        <p:spPr>
          <a:xfrm>
            <a:off x="1547663" y="4077072"/>
            <a:ext cx="6624737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I VALORI DI RIFERIMENTO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/>
              <a:t>Un’idea di studente come soggetto attivo, curioso, che si avvicina ai saperi dei grandi e al mondo della cultura senza paura e sudditanza, ma con spirito critico e aspirazione alla libertà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Un’idea di società inclusiva, solidale, attenta alla tutela dell’ambiente naturale e antropico e alla piena valorizzazione del patrimonio storico e culturale. </a:t>
            </a:r>
          </a:p>
        </p:txBody>
      </p:sp>
    </p:spTree>
    <p:extLst>
      <p:ext uri="{BB962C8B-B14F-4D97-AF65-F5344CB8AC3E}">
        <p14:creationId xmlns:p14="http://schemas.microsoft.com/office/powerpoint/2010/main" val="2857371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827584" y="476672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DESUNTI DAL RAPPORTO DI AUTOVALUTAZIONE</a:t>
            </a:r>
            <a:endParaRPr lang="it-IT" sz="1600" b="1" i="1" u="sng" dirty="0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16894"/>
              </p:ext>
            </p:extLst>
          </p:nvPr>
        </p:nvGraphicFramePr>
        <p:xfrm>
          <a:off x="1043608" y="1583451"/>
          <a:ext cx="7848872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6192688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 DI PROCESSO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DESCRIZIONE DELL’OBIETTIVO DI PROCESSO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eaLnBrk="0" hangingPunct="0"/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Continuità e orientamento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Sviluppare negli alunni un metodo di lavoro che consenta loro di apprendere in autonomia.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Sviluppare negli alunni forme di consapevolezza delle proprie potenzialità e dei propri limiti ed educare all'impegno nel portar a termine il lavoro individuale e/o di gruppo.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68633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sz="18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Individuare strumenti di analisi per definire in modo appropriato il consiglio orientativo da presentare agli alunni e alle loro famiglie.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717948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</p:spTree>
    <p:extLst>
      <p:ext uri="{BB962C8B-B14F-4D97-AF65-F5344CB8AC3E}">
        <p14:creationId xmlns:p14="http://schemas.microsoft.com/office/powerpoint/2010/main" val="2120386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827584" y="476672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DESUNTI DAL RAPPORTO DI AUTOVALUTAZIONE</a:t>
            </a:r>
            <a:endParaRPr lang="it-IT" sz="1600" b="1" i="1" u="sng" dirty="0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506585"/>
              </p:ext>
            </p:extLst>
          </p:nvPr>
        </p:nvGraphicFramePr>
        <p:xfrm>
          <a:off x="1043608" y="1583451"/>
          <a:ext cx="7848872" cy="2778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 DI PROCESSO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DESCRIZIONE DELL’OBIETTIVO DI PROCESSO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949941">
                <a:tc>
                  <a:txBody>
                    <a:bodyPr/>
                    <a:lstStyle/>
                    <a:p>
                      <a:pPr eaLnBrk="0" hangingPunct="0"/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Orientamento strategico e organizzazione della scuola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la collaborazione tra docenti e incentivare la diffusione di buone pratiche innovative, laboratoriali e collaborative per classi aperte.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  <a:tr h="949941"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Ambiente di apprendimento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Implementare la ricerca-azione sui nuovi ambienti di apprendimento con particolare riferimento a quelli digitali.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841763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</p:spTree>
    <p:extLst>
      <p:ext uri="{BB962C8B-B14F-4D97-AF65-F5344CB8AC3E}">
        <p14:creationId xmlns:p14="http://schemas.microsoft.com/office/powerpoint/2010/main" val="230005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827584" y="476672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DESUNTI DAL RAPPORTO DI AUTOVALUTAZIONE</a:t>
            </a:r>
            <a:endParaRPr lang="it-IT" sz="1600" b="1" i="1" u="sng" dirty="0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092804"/>
              </p:ext>
            </p:extLst>
          </p:nvPr>
        </p:nvGraphicFramePr>
        <p:xfrm>
          <a:off x="1043608" y="1583451"/>
          <a:ext cx="7848872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 DI PROCESSO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DESCRIZIONE DELL’OBIETTIVO DI PROCESSO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949941">
                <a:tc>
                  <a:txBody>
                    <a:bodyPr/>
                    <a:lstStyle/>
                    <a:p>
                      <a:pPr eaLnBrk="0" hangingPunct="0"/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Sviluppo e valorizzazione delle risorse umane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Percorsi di formazione da condurre trasversalmente ai tre ordini di scuola sugli ambienti di apprendimento nella triplice valenza prospettata dal RAV: organizzativa, metodologica e relazionale.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  <a:tr h="949941"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Integrazione con il territorio e rapporti con le famiglie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Incrementare la partecipazione formale delle famiglie alla vita scolastica e promuovere il loro coinvolgimento nella ricerca legata all'adozione di prassi utili per la costruzione di una cultura della sostenibilità.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841763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</p:spTree>
    <p:extLst>
      <p:ext uri="{BB962C8B-B14F-4D97-AF65-F5344CB8AC3E}">
        <p14:creationId xmlns:p14="http://schemas.microsoft.com/office/powerpoint/2010/main" val="600364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618145"/>
              </p:ext>
            </p:extLst>
          </p:nvPr>
        </p:nvGraphicFramePr>
        <p:xfrm>
          <a:off x="1043608" y="1052736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Le risposte ai questionari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826197-9BFA-4FBB-BDBB-7387B6DD9D38}"/>
              </a:ext>
            </a:extLst>
          </p:cNvPr>
          <p:cNvSpPr txBox="1"/>
          <p:nvPr/>
        </p:nvSpPr>
        <p:spPr>
          <a:xfrm>
            <a:off x="1043608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Questionario alunni</a:t>
            </a:r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FA39A9D6-A9F9-46B8-899E-FCCA03183F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2544072"/>
              </p:ext>
            </p:extLst>
          </p:nvPr>
        </p:nvGraphicFramePr>
        <p:xfrm>
          <a:off x="1043608" y="1746157"/>
          <a:ext cx="3486133" cy="2091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548F5FF1-7436-46C0-BEFA-DFE72B0C2E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9393407"/>
              </p:ext>
            </p:extLst>
          </p:nvPr>
        </p:nvGraphicFramePr>
        <p:xfrm>
          <a:off x="5406347" y="1746157"/>
          <a:ext cx="3486133" cy="2091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A66D0F20-9678-B813-5502-C064F9595B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2983877"/>
              </p:ext>
            </p:extLst>
          </p:nvPr>
        </p:nvGraphicFramePr>
        <p:xfrm>
          <a:off x="1043608" y="3837837"/>
          <a:ext cx="3486133" cy="2091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489A1748-1381-4EC5-8AA8-3AF510F524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237362"/>
              </p:ext>
            </p:extLst>
          </p:nvPr>
        </p:nvGraphicFramePr>
        <p:xfrm>
          <a:off x="5406549" y="3837837"/>
          <a:ext cx="3486133" cy="2091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CasellaDiTesto 1">
            <a:extLst>
              <a:ext uri="{FF2B5EF4-FFF2-40B4-BE49-F238E27FC236}">
                <a16:creationId xmlns:a16="http://schemas.microsoft.com/office/drawing/2014/main" id="{D0A543C2-BF25-62F2-E493-D5DE28EC5C6F}"/>
              </a:ext>
            </a:extLst>
          </p:cNvPr>
          <p:cNvSpPr txBox="1"/>
          <p:nvPr/>
        </p:nvSpPr>
        <p:spPr>
          <a:xfrm>
            <a:off x="1043406" y="1866428"/>
            <a:ext cx="430887" cy="1562572"/>
          </a:xfrm>
          <a:prstGeom prst="rect">
            <a:avLst/>
          </a:prstGeom>
          <a:noFill/>
          <a:ln>
            <a:noFill/>
          </a:ln>
        </p:spPr>
        <p:txBody>
          <a:bodyPr vert="vert270"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600" dirty="0" err="1"/>
              <a:t>a.s.</a:t>
            </a:r>
            <a:r>
              <a:rPr lang="it-IT" sz="1600" dirty="0"/>
              <a:t> 2020/2021</a:t>
            </a:r>
          </a:p>
        </p:txBody>
      </p:sp>
    </p:spTree>
    <p:extLst>
      <p:ext uri="{BB962C8B-B14F-4D97-AF65-F5344CB8AC3E}">
        <p14:creationId xmlns:p14="http://schemas.microsoft.com/office/powerpoint/2010/main" val="893402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826197-9BFA-4FBB-BDBB-7387B6DD9D38}"/>
              </a:ext>
            </a:extLst>
          </p:cNvPr>
          <p:cNvSpPr txBox="1"/>
          <p:nvPr/>
        </p:nvSpPr>
        <p:spPr>
          <a:xfrm>
            <a:off x="1043608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Questionario alunni</a:t>
            </a:r>
          </a:p>
        </p:txBody>
      </p:sp>
      <p:graphicFrame>
        <p:nvGraphicFramePr>
          <p:cNvPr id="3" name="Tabella 3">
            <a:extLst>
              <a:ext uri="{FF2B5EF4-FFF2-40B4-BE49-F238E27FC236}">
                <a16:creationId xmlns:a16="http://schemas.microsoft.com/office/drawing/2014/main" id="{6CA6607D-23E4-B447-B86B-582ACFF72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774237"/>
              </p:ext>
            </p:extLst>
          </p:nvPr>
        </p:nvGraphicFramePr>
        <p:xfrm>
          <a:off x="1033668" y="1052736"/>
          <a:ext cx="784887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8873">
                  <a:extLst>
                    <a:ext uri="{9D8B030D-6E8A-4147-A177-3AD203B41FA5}">
                      <a16:colId xmlns:a16="http://schemas.microsoft.com/office/drawing/2014/main" val="370685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effectLst/>
                        </a:rPr>
                        <a:t>Clima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scolastico</a:t>
                      </a:r>
                      <a:endParaRPr lang="it-IT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704183"/>
                  </a:ext>
                </a:extLst>
              </a:tr>
            </a:tbl>
          </a:graphicData>
        </a:graphic>
      </p:graphicFrame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CF2B7648-7FEB-534B-F062-FC3C72AB0E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1130167"/>
              </p:ext>
            </p:extLst>
          </p:nvPr>
        </p:nvGraphicFramePr>
        <p:xfrm>
          <a:off x="1043608" y="1390513"/>
          <a:ext cx="352839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322203C9-92B6-47E6-97FC-3F40023D5C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8105730"/>
              </p:ext>
            </p:extLst>
          </p:nvPr>
        </p:nvGraphicFramePr>
        <p:xfrm>
          <a:off x="4179812" y="14235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90457E4F-ECCB-4956-B4F9-18CC52BD0A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8013700"/>
              </p:ext>
            </p:extLst>
          </p:nvPr>
        </p:nvGraphicFramePr>
        <p:xfrm>
          <a:off x="2682044" y="406282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24463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826197-9BFA-4FBB-BDBB-7387B6DD9D38}"/>
              </a:ext>
            </a:extLst>
          </p:cNvPr>
          <p:cNvSpPr txBox="1"/>
          <p:nvPr/>
        </p:nvSpPr>
        <p:spPr>
          <a:xfrm>
            <a:off x="1043608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Questionario alunni</a:t>
            </a:r>
          </a:p>
        </p:txBody>
      </p:sp>
      <p:graphicFrame>
        <p:nvGraphicFramePr>
          <p:cNvPr id="3" name="Tabella 3">
            <a:extLst>
              <a:ext uri="{FF2B5EF4-FFF2-40B4-BE49-F238E27FC236}">
                <a16:creationId xmlns:a16="http://schemas.microsoft.com/office/drawing/2014/main" id="{6CA6607D-23E4-B447-B86B-582ACFF72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071768"/>
              </p:ext>
            </p:extLst>
          </p:nvPr>
        </p:nvGraphicFramePr>
        <p:xfrm>
          <a:off x="1033668" y="1052736"/>
          <a:ext cx="784887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8873">
                  <a:extLst>
                    <a:ext uri="{9D8B030D-6E8A-4147-A177-3AD203B41FA5}">
                      <a16:colId xmlns:a16="http://schemas.microsoft.com/office/drawing/2014/main" val="370685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effectLst/>
                        </a:rPr>
                        <a:t>Organizzazione</a:t>
                      </a:r>
                      <a:endParaRPr lang="it-IT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704183"/>
                  </a:ext>
                </a:extLst>
              </a:tr>
            </a:tbl>
          </a:graphicData>
        </a:graphic>
      </p:graphicFrame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E826F34D-EC9F-4C9C-BCF1-319F2820A0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9650436"/>
              </p:ext>
            </p:extLst>
          </p:nvPr>
        </p:nvGraphicFramePr>
        <p:xfrm>
          <a:off x="1043608" y="1558477"/>
          <a:ext cx="396044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28D8D26E-BCE1-46B9-A12F-2D8E317EB7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0624976"/>
              </p:ext>
            </p:extLst>
          </p:nvPr>
        </p:nvGraphicFramePr>
        <p:xfrm>
          <a:off x="4427984" y="155847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58278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826197-9BFA-4FBB-BDBB-7387B6DD9D38}"/>
              </a:ext>
            </a:extLst>
          </p:cNvPr>
          <p:cNvSpPr txBox="1"/>
          <p:nvPr/>
        </p:nvSpPr>
        <p:spPr>
          <a:xfrm>
            <a:off x="1043608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Questionario alunni</a:t>
            </a:r>
          </a:p>
        </p:txBody>
      </p:sp>
      <p:graphicFrame>
        <p:nvGraphicFramePr>
          <p:cNvPr id="3" name="Tabella 3">
            <a:extLst>
              <a:ext uri="{FF2B5EF4-FFF2-40B4-BE49-F238E27FC236}">
                <a16:creationId xmlns:a16="http://schemas.microsoft.com/office/drawing/2014/main" id="{6CA6607D-23E4-B447-B86B-582ACFF72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227793"/>
              </p:ext>
            </p:extLst>
          </p:nvPr>
        </p:nvGraphicFramePr>
        <p:xfrm>
          <a:off x="1033668" y="1052736"/>
          <a:ext cx="784887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8873">
                  <a:extLst>
                    <a:ext uri="{9D8B030D-6E8A-4147-A177-3AD203B41FA5}">
                      <a16:colId xmlns:a16="http://schemas.microsoft.com/office/drawing/2014/main" val="370685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effectLst/>
                        </a:rPr>
                        <a:t>Didattica</a:t>
                      </a:r>
                      <a:endParaRPr lang="it-IT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704183"/>
                  </a:ext>
                </a:extLst>
              </a:tr>
            </a:tbl>
          </a:graphicData>
        </a:graphic>
      </p:graphicFrame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F4728FF0-54C3-4DBC-94B0-7E6FBD3F9B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850502"/>
              </p:ext>
            </p:extLst>
          </p:nvPr>
        </p:nvGraphicFramePr>
        <p:xfrm>
          <a:off x="827584" y="1558477"/>
          <a:ext cx="388843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FA29FA7D-58FA-43AB-8E1E-13726AAF3C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8534748"/>
              </p:ext>
            </p:extLst>
          </p:nvPr>
        </p:nvGraphicFramePr>
        <p:xfrm>
          <a:off x="4558004" y="155847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50734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826197-9BFA-4FBB-BDBB-7387B6DD9D38}"/>
              </a:ext>
            </a:extLst>
          </p:cNvPr>
          <p:cNvSpPr txBox="1"/>
          <p:nvPr/>
        </p:nvSpPr>
        <p:spPr>
          <a:xfrm>
            <a:off x="1043608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Questionario alunni</a:t>
            </a:r>
          </a:p>
        </p:txBody>
      </p:sp>
      <p:graphicFrame>
        <p:nvGraphicFramePr>
          <p:cNvPr id="3" name="Tabella 3">
            <a:extLst>
              <a:ext uri="{FF2B5EF4-FFF2-40B4-BE49-F238E27FC236}">
                <a16:creationId xmlns:a16="http://schemas.microsoft.com/office/drawing/2014/main" id="{6CA6607D-23E4-B447-B86B-582ACFF72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049555"/>
              </p:ext>
            </p:extLst>
          </p:nvPr>
        </p:nvGraphicFramePr>
        <p:xfrm>
          <a:off x="1033668" y="1052736"/>
          <a:ext cx="784887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8873">
                  <a:extLst>
                    <a:ext uri="{9D8B030D-6E8A-4147-A177-3AD203B41FA5}">
                      <a16:colId xmlns:a16="http://schemas.microsoft.com/office/drawing/2014/main" val="370685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effectLst/>
                        </a:rPr>
                        <a:t>Bullismo</a:t>
                      </a:r>
                      <a:endParaRPr lang="it-IT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704183"/>
                  </a:ext>
                </a:extLst>
              </a:tr>
            </a:tbl>
          </a:graphicData>
        </a:graphic>
      </p:graphicFrame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8609754E-C83A-4FD5-A1F3-9405607686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5012853"/>
              </p:ext>
            </p:extLst>
          </p:nvPr>
        </p:nvGraphicFramePr>
        <p:xfrm>
          <a:off x="2682044" y="1423576"/>
          <a:ext cx="4572000" cy="2509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149F4854-6462-41EA-A38B-5963774613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0390345"/>
              </p:ext>
            </p:extLst>
          </p:nvPr>
        </p:nvGraphicFramePr>
        <p:xfrm>
          <a:off x="1403648" y="3767243"/>
          <a:ext cx="7740352" cy="309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945360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826197-9BFA-4FBB-BDBB-7387B6DD9D38}"/>
              </a:ext>
            </a:extLst>
          </p:cNvPr>
          <p:cNvSpPr txBox="1"/>
          <p:nvPr/>
        </p:nvSpPr>
        <p:spPr>
          <a:xfrm>
            <a:off x="1043608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Questionario alunni</a:t>
            </a:r>
          </a:p>
        </p:txBody>
      </p:sp>
      <p:graphicFrame>
        <p:nvGraphicFramePr>
          <p:cNvPr id="3" name="Tabella 3">
            <a:extLst>
              <a:ext uri="{FF2B5EF4-FFF2-40B4-BE49-F238E27FC236}">
                <a16:creationId xmlns:a16="http://schemas.microsoft.com/office/drawing/2014/main" id="{6CA6607D-23E4-B447-B86B-582ACFF72A72}"/>
              </a:ext>
            </a:extLst>
          </p:cNvPr>
          <p:cNvGraphicFramePr>
            <a:graphicFrameLocks noGrp="1"/>
          </p:cNvGraphicFramePr>
          <p:nvPr/>
        </p:nvGraphicFramePr>
        <p:xfrm>
          <a:off x="1033668" y="1052736"/>
          <a:ext cx="784887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8873">
                  <a:extLst>
                    <a:ext uri="{9D8B030D-6E8A-4147-A177-3AD203B41FA5}">
                      <a16:colId xmlns:a16="http://schemas.microsoft.com/office/drawing/2014/main" val="370685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effectLst/>
                        </a:rPr>
                        <a:t>Bullismo</a:t>
                      </a:r>
                      <a:endParaRPr lang="it-IT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704183"/>
                  </a:ext>
                </a:extLst>
              </a:tr>
            </a:tbl>
          </a:graphicData>
        </a:graphic>
      </p:graphicFrame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026F0CD9-4814-4A92-97BD-3167649293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8770061"/>
              </p:ext>
            </p:extLst>
          </p:nvPr>
        </p:nvGraphicFramePr>
        <p:xfrm>
          <a:off x="2123728" y="1916832"/>
          <a:ext cx="5166320" cy="3099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66899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826197-9BFA-4FBB-BDBB-7387B6DD9D38}"/>
              </a:ext>
            </a:extLst>
          </p:cNvPr>
          <p:cNvSpPr txBox="1"/>
          <p:nvPr/>
        </p:nvSpPr>
        <p:spPr>
          <a:xfrm>
            <a:off x="1043608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Questionario alunni</a:t>
            </a:r>
          </a:p>
        </p:txBody>
      </p:sp>
      <p:graphicFrame>
        <p:nvGraphicFramePr>
          <p:cNvPr id="3" name="Tabella 3">
            <a:extLst>
              <a:ext uri="{FF2B5EF4-FFF2-40B4-BE49-F238E27FC236}">
                <a16:creationId xmlns:a16="http://schemas.microsoft.com/office/drawing/2014/main" id="{6CA6607D-23E4-B447-B86B-582ACFF72A72}"/>
              </a:ext>
            </a:extLst>
          </p:cNvPr>
          <p:cNvGraphicFramePr>
            <a:graphicFrameLocks noGrp="1"/>
          </p:cNvGraphicFramePr>
          <p:nvPr/>
        </p:nvGraphicFramePr>
        <p:xfrm>
          <a:off x="1033668" y="1052736"/>
          <a:ext cx="784887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8873">
                  <a:extLst>
                    <a:ext uri="{9D8B030D-6E8A-4147-A177-3AD203B41FA5}">
                      <a16:colId xmlns:a16="http://schemas.microsoft.com/office/drawing/2014/main" val="370685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effectLst/>
                        </a:rPr>
                        <a:t>Bullismo</a:t>
                      </a:r>
                      <a:endParaRPr lang="it-IT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704183"/>
                  </a:ext>
                </a:extLst>
              </a:tr>
            </a:tbl>
          </a:graphicData>
        </a:graphic>
      </p:graphicFrame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D06252F9-CCF8-C11C-6CA4-3CF1A00E71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2949552"/>
              </p:ext>
            </p:extLst>
          </p:nvPr>
        </p:nvGraphicFramePr>
        <p:xfrm>
          <a:off x="-108520" y="1971476"/>
          <a:ext cx="9721080" cy="4854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1165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177110"/>
              </p:ext>
            </p:extLst>
          </p:nvPr>
        </p:nvGraphicFramePr>
        <p:xfrm>
          <a:off x="1259632" y="790346"/>
          <a:ext cx="7632849" cy="4616708"/>
        </p:xfrm>
        <a:graphic>
          <a:graphicData uri="http://schemas.openxmlformats.org/drawingml/2006/table">
            <a:tbl>
              <a:tblPr firstRow="1" firstCol="1" bandRow="1"/>
              <a:tblGrid>
                <a:gridCol w="7632849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</a:tblGrid>
              <a:tr h="55042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i="1" u="sng" dirty="0"/>
                        <a:t>OBIETTIVI STRATEGICI NAZIONALI</a:t>
                      </a:r>
                      <a:endParaRPr lang="it-IT" sz="1800" b="1" i="1" u="sng" dirty="0"/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173918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400"/>
                        </a:spcAft>
                        <a:buFont typeface="+mj-lt"/>
                        <a:buAutoNum type="arabicPeriod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Assicurare la direzione unitaria della scuola, promuovendo la partecipazione e la collaborazione tra le diverse componenti della comunità scolastica, con particolare attenzione alla realizzazione del Piano Triennale dell’Offerta Formativa.</a:t>
                      </a:r>
                    </a:p>
                    <a:p>
                      <a:pPr marL="342900" lvl="0" indent="-342900">
                        <a:spcAft>
                          <a:spcPts val="400"/>
                        </a:spcAft>
                        <a:buFont typeface="+mj-lt"/>
                        <a:buAutoNum type="arabicPeriod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Assicurare il funzionamento generale dell’istituzione scolastica, organizzando le attività secondo criteri di efficienza, efficacia e buon andamento dei servizi.</a:t>
                      </a:r>
                    </a:p>
                    <a:p>
                      <a:pPr marL="342900" lvl="0" indent="-342900">
                        <a:spcAft>
                          <a:spcPts val="400"/>
                        </a:spcAft>
                        <a:buFont typeface="+mj-lt"/>
                        <a:buAutoNum type="arabicPeriod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l’autonomia didattica e organizzativa, di ricerca, sperimentazione e sviluppo, in coerenza con il principio di autonomia delle istituzioni scolastiche.</a:t>
                      </a:r>
                    </a:p>
                    <a:p>
                      <a:pPr marL="342900" lvl="0" indent="-342900">
                        <a:spcAft>
                          <a:spcPts val="400"/>
                        </a:spcAft>
                        <a:buFont typeface="+mj-lt"/>
                        <a:buAutoNum type="arabicPeriod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la cultura e la pratica della valutazione come strumento di miglioramento della scuola, anche attraverso la valorizzazione della professionalità dei docenti.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619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564948"/>
              </p:ext>
            </p:extLst>
          </p:nvPr>
        </p:nvGraphicFramePr>
        <p:xfrm>
          <a:off x="971600" y="1052736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effectLst/>
                        </a:rPr>
                        <a:t>I votanti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826197-9BFA-4FBB-BDBB-7387B6DD9D38}"/>
              </a:ext>
            </a:extLst>
          </p:cNvPr>
          <p:cNvSpPr txBox="1"/>
          <p:nvPr/>
        </p:nvSpPr>
        <p:spPr>
          <a:xfrm>
            <a:off x="1043608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7030A0"/>
                </a:solidFill>
              </a:rPr>
              <a:t>Questionario genitori</a:t>
            </a:r>
          </a:p>
        </p:txBody>
      </p:sp>
      <p:graphicFrame>
        <p:nvGraphicFramePr>
          <p:cNvPr id="19" name="Grafico 18">
            <a:extLst>
              <a:ext uri="{FF2B5EF4-FFF2-40B4-BE49-F238E27FC236}">
                <a16:creationId xmlns:a16="http://schemas.microsoft.com/office/drawing/2014/main" id="{C792BC47-88D7-4084-81B7-CA52B1451D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3621670"/>
              </p:ext>
            </p:extLst>
          </p:nvPr>
        </p:nvGraphicFramePr>
        <p:xfrm>
          <a:off x="971599" y="1744669"/>
          <a:ext cx="2880319" cy="1562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Grafico 20">
            <a:extLst>
              <a:ext uri="{FF2B5EF4-FFF2-40B4-BE49-F238E27FC236}">
                <a16:creationId xmlns:a16="http://schemas.microsoft.com/office/drawing/2014/main" id="{02B21C85-5052-4030-9E55-A95101FAF8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0835147"/>
              </p:ext>
            </p:extLst>
          </p:nvPr>
        </p:nvGraphicFramePr>
        <p:xfrm>
          <a:off x="3854111" y="1740742"/>
          <a:ext cx="2375169" cy="1562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Grafico 21">
            <a:extLst>
              <a:ext uri="{FF2B5EF4-FFF2-40B4-BE49-F238E27FC236}">
                <a16:creationId xmlns:a16="http://schemas.microsoft.com/office/drawing/2014/main" id="{B6B382E3-37A2-4DE5-8C1C-0514BACE99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6559904"/>
              </p:ext>
            </p:extLst>
          </p:nvPr>
        </p:nvGraphicFramePr>
        <p:xfrm>
          <a:off x="6229280" y="1744669"/>
          <a:ext cx="2591191" cy="1562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7BB451C4-4242-FE08-79D3-D37A3DEFC749}"/>
              </a:ext>
            </a:extLst>
          </p:cNvPr>
          <p:cNvSpPr txBox="1"/>
          <p:nvPr/>
        </p:nvSpPr>
        <p:spPr>
          <a:xfrm>
            <a:off x="969406" y="1740742"/>
            <a:ext cx="461665" cy="1550788"/>
          </a:xfrm>
          <a:prstGeom prst="rect">
            <a:avLst/>
          </a:prstGeom>
          <a:noFill/>
          <a:ln>
            <a:noFill/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it-IT" dirty="0" err="1"/>
              <a:t>a.s.</a:t>
            </a:r>
            <a:r>
              <a:rPr lang="it-IT" dirty="0"/>
              <a:t> 2020/2021</a:t>
            </a:r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CCCF0080-F4B7-D84C-244E-F13858DC86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91382"/>
              </p:ext>
            </p:extLst>
          </p:nvPr>
        </p:nvGraphicFramePr>
        <p:xfrm>
          <a:off x="971599" y="3427986"/>
          <a:ext cx="2880319" cy="1562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EF7D0E76-E3EE-4715-A85A-DA90A4BF9D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1916569"/>
              </p:ext>
            </p:extLst>
          </p:nvPr>
        </p:nvGraphicFramePr>
        <p:xfrm>
          <a:off x="3851918" y="3427986"/>
          <a:ext cx="2375169" cy="1562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7F19C02F-1E03-42B5-95A6-568D159445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6913360"/>
              </p:ext>
            </p:extLst>
          </p:nvPr>
        </p:nvGraphicFramePr>
        <p:xfrm>
          <a:off x="6216183" y="3427986"/>
          <a:ext cx="2604287" cy="1562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7507814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826197-9BFA-4FBB-BDBB-7387B6DD9D38}"/>
              </a:ext>
            </a:extLst>
          </p:cNvPr>
          <p:cNvSpPr txBox="1"/>
          <p:nvPr/>
        </p:nvSpPr>
        <p:spPr>
          <a:xfrm>
            <a:off x="1043608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7030A0"/>
                </a:solidFill>
              </a:rPr>
              <a:t>Questionario genitori</a:t>
            </a:r>
          </a:p>
        </p:txBody>
      </p:sp>
      <p:graphicFrame>
        <p:nvGraphicFramePr>
          <p:cNvPr id="3" name="Tabella 3">
            <a:extLst>
              <a:ext uri="{FF2B5EF4-FFF2-40B4-BE49-F238E27FC236}">
                <a16:creationId xmlns:a16="http://schemas.microsoft.com/office/drawing/2014/main" id="{6CA6607D-23E4-B447-B86B-582ACFF72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96123"/>
              </p:ext>
            </p:extLst>
          </p:nvPr>
        </p:nvGraphicFramePr>
        <p:xfrm>
          <a:off x="1033668" y="1052736"/>
          <a:ext cx="784887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8873">
                  <a:extLst>
                    <a:ext uri="{9D8B030D-6E8A-4147-A177-3AD203B41FA5}">
                      <a16:colId xmlns:a16="http://schemas.microsoft.com/office/drawing/2014/main" val="370685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effectLst/>
                        </a:rPr>
                        <a:t>Comunicazione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Scuola-Famiglia</a:t>
                      </a:r>
                      <a:endParaRPr lang="it-IT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704183"/>
                  </a:ext>
                </a:extLst>
              </a:tr>
            </a:tbl>
          </a:graphicData>
        </a:graphic>
      </p:graphicFrame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7F9F8AE4-EF4B-851E-C323-A706223D2C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3460152"/>
              </p:ext>
            </p:extLst>
          </p:nvPr>
        </p:nvGraphicFramePr>
        <p:xfrm>
          <a:off x="611560" y="1558477"/>
          <a:ext cx="424847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87DF9E70-2F17-4394-94E2-98BE3E27C8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4728379"/>
              </p:ext>
            </p:extLst>
          </p:nvPr>
        </p:nvGraphicFramePr>
        <p:xfrm>
          <a:off x="4772203" y="1558477"/>
          <a:ext cx="410445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60734E7A-CBDB-4687-9E8E-709CD9BEEC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9377260"/>
              </p:ext>
            </p:extLst>
          </p:nvPr>
        </p:nvGraphicFramePr>
        <p:xfrm>
          <a:off x="2322004" y="407707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15584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826197-9BFA-4FBB-BDBB-7387B6DD9D38}"/>
              </a:ext>
            </a:extLst>
          </p:cNvPr>
          <p:cNvSpPr txBox="1"/>
          <p:nvPr/>
        </p:nvSpPr>
        <p:spPr>
          <a:xfrm>
            <a:off x="1043608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7030A0"/>
                </a:solidFill>
              </a:rPr>
              <a:t>Questionario genitori</a:t>
            </a:r>
          </a:p>
        </p:txBody>
      </p:sp>
      <p:graphicFrame>
        <p:nvGraphicFramePr>
          <p:cNvPr id="3" name="Tabella 3">
            <a:extLst>
              <a:ext uri="{FF2B5EF4-FFF2-40B4-BE49-F238E27FC236}">
                <a16:creationId xmlns:a16="http://schemas.microsoft.com/office/drawing/2014/main" id="{6CA6607D-23E4-B447-B86B-582ACFF72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508822"/>
              </p:ext>
            </p:extLst>
          </p:nvPr>
        </p:nvGraphicFramePr>
        <p:xfrm>
          <a:off x="1033668" y="1052736"/>
          <a:ext cx="784887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8873">
                  <a:extLst>
                    <a:ext uri="{9D8B030D-6E8A-4147-A177-3AD203B41FA5}">
                      <a16:colId xmlns:a16="http://schemas.microsoft.com/office/drawing/2014/main" val="370685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effectLst/>
                        </a:rPr>
                        <a:t>Didattica</a:t>
                      </a:r>
                      <a:endParaRPr lang="it-IT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704183"/>
                  </a:ext>
                </a:extLst>
              </a:tr>
            </a:tbl>
          </a:graphicData>
        </a:graphic>
      </p:graphicFrame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95917DF6-41C9-4B6C-8420-71A000F1F1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5332743"/>
              </p:ext>
            </p:extLst>
          </p:nvPr>
        </p:nvGraphicFramePr>
        <p:xfrm>
          <a:off x="611560" y="1423576"/>
          <a:ext cx="387017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69C2FC64-11D1-498C-A971-5AA2E503E5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5821467"/>
              </p:ext>
            </p:extLst>
          </p:nvPr>
        </p:nvGraphicFramePr>
        <p:xfrm>
          <a:off x="4285795" y="14235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C856C797-250B-4070-A5FA-4690C13A5F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3253132"/>
              </p:ext>
            </p:extLst>
          </p:nvPr>
        </p:nvGraphicFramePr>
        <p:xfrm>
          <a:off x="260648" y="41667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4F7F2A98-9537-423B-A784-44F9852A94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1047319"/>
              </p:ext>
            </p:extLst>
          </p:nvPr>
        </p:nvGraphicFramePr>
        <p:xfrm>
          <a:off x="4211960" y="4166776"/>
          <a:ext cx="493204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801777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826197-9BFA-4FBB-BDBB-7387B6DD9D38}"/>
              </a:ext>
            </a:extLst>
          </p:cNvPr>
          <p:cNvSpPr txBox="1"/>
          <p:nvPr/>
        </p:nvSpPr>
        <p:spPr>
          <a:xfrm>
            <a:off x="1043608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7030A0"/>
                </a:solidFill>
              </a:rPr>
              <a:t>Questionario genitori</a:t>
            </a:r>
          </a:p>
        </p:txBody>
      </p:sp>
      <p:graphicFrame>
        <p:nvGraphicFramePr>
          <p:cNvPr id="3" name="Tabella 3">
            <a:extLst>
              <a:ext uri="{FF2B5EF4-FFF2-40B4-BE49-F238E27FC236}">
                <a16:creationId xmlns:a16="http://schemas.microsoft.com/office/drawing/2014/main" id="{6CA6607D-23E4-B447-B86B-582ACFF72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002017"/>
              </p:ext>
            </p:extLst>
          </p:nvPr>
        </p:nvGraphicFramePr>
        <p:xfrm>
          <a:off x="1033668" y="1052736"/>
          <a:ext cx="784887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8873">
                  <a:extLst>
                    <a:ext uri="{9D8B030D-6E8A-4147-A177-3AD203B41FA5}">
                      <a16:colId xmlns:a16="http://schemas.microsoft.com/office/drawing/2014/main" val="370685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effectLst/>
                        </a:rPr>
                        <a:t>Clima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scolastico</a:t>
                      </a:r>
                      <a:endParaRPr lang="it-IT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704183"/>
                  </a:ext>
                </a:extLst>
              </a:tr>
            </a:tbl>
          </a:graphicData>
        </a:graphic>
      </p:graphicFrame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BD814BFB-4663-4E8F-BCB2-78AACA3293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7847145"/>
              </p:ext>
            </p:extLst>
          </p:nvPr>
        </p:nvGraphicFramePr>
        <p:xfrm>
          <a:off x="827584" y="14235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DEB7BEC7-B62A-479A-B719-EA0FE8120C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0019422"/>
              </p:ext>
            </p:extLst>
          </p:nvPr>
        </p:nvGraphicFramePr>
        <p:xfrm>
          <a:off x="4572000" y="14235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051F8F46-8DFF-4436-87D0-3A6DD7B447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6759155"/>
              </p:ext>
            </p:extLst>
          </p:nvPr>
        </p:nvGraphicFramePr>
        <p:xfrm>
          <a:off x="826164" y="3935256"/>
          <a:ext cx="4752528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52398FC0-9406-4F99-9D3D-8C3D596F05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1552409"/>
              </p:ext>
            </p:extLst>
          </p:nvPr>
        </p:nvGraphicFramePr>
        <p:xfrm>
          <a:off x="4608004" y="3935256"/>
          <a:ext cx="4572000" cy="2922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686477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826197-9BFA-4FBB-BDBB-7387B6DD9D38}"/>
              </a:ext>
            </a:extLst>
          </p:cNvPr>
          <p:cNvSpPr txBox="1"/>
          <p:nvPr/>
        </p:nvSpPr>
        <p:spPr>
          <a:xfrm>
            <a:off x="1043608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7030A0"/>
                </a:solidFill>
              </a:rPr>
              <a:t>Questionario genitori</a:t>
            </a:r>
          </a:p>
        </p:txBody>
      </p:sp>
      <p:graphicFrame>
        <p:nvGraphicFramePr>
          <p:cNvPr id="3" name="Tabella 3">
            <a:extLst>
              <a:ext uri="{FF2B5EF4-FFF2-40B4-BE49-F238E27FC236}">
                <a16:creationId xmlns:a16="http://schemas.microsoft.com/office/drawing/2014/main" id="{6CA6607D-23E4-B447-B86B-582ACFF72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614494"/>
              </p:ext>
            </p:extLst>
          </p:nvPr>
        </p:nvGraphicFramePr>
        <p:xfrm>
          <a:off x="1033668" y="1052736"/>
          <a:ext cx="784887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8873">
                  <a:extLst>
                    <a:ext uri="{9D8B030D-6E8A-4147-A177-3AD203B41FA5}">
                      <a16:colId xmlns:a16="http://schemas.microsoft.com/office/drawing/2014/main" val="370685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effectLst/>
                        </a:rPr>
                        <a:t>Organizzazione</a:t>
                      </a:r>
                      <a:endParaRPr lang="it-IT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704183"/>
                  </a:ext>
                </a:extLst>
              </a:tr>
            </a:tbl>
          </a:graphicData>
        </a:graphic>
      </p:graphicFrame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CB9C7920-FFAE-433D-A387-A142C6D8F4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2994212"/>
              </p:ext>
            </p:extLst>
          </p:nvPr>
        </p:nvGraphicFramePr>
        <p:xfrm>
          <a:off x="1033668" y="14235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2371A567-5CE2-4440-9B90-BB99681B15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6687268"/>
              </p:ext>
            </p:extLst>
          </p:nvPr>
        </p:nvGraphicFramePr>
        <p:xfrm>
          <a:off x="4499992" y="14235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AA47FE97-37A3-4767-837F-876E3BA896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6127244"/>
              </p:ext>
            </p:extLst>
          </p:nvPr>
        </p:nvGraphicFramePr>
        <p:xfrm>
          <a:off x="2682044" y="41412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359917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EF3D28FB-ACB4-4667-AAE5-3B7A3BE94A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7889935"/>
              </p:ext>
            </p:extLst>
          </p:nvPr>
        </p:nvGraphicFramePr>
        <p:xfrm>
          <a:off x="3635897" y="1746157"/>
          <a:ext cx="2499852" cy="1610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/>
        </p:nvGraphicFramePr>
        <p:xfrm>
          <a:off x="971600" y="1052736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effectLst/>
                        </a:rPr>
                        <a:t>I votanti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826197-9BFA-4FBB-BDBB-7387B6DD9D38}"/>
              </a:ext>
            </a:extLst>
          </p:cNvPr>
          <p:cNvSpPr txBox="1"/>
          <p:nvPr/>
        </p:nvSpPr>
        <p:spPr>
          <a:xfrm>
            <a:off x="1043608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7030A0"/>
                </a:solidFill>
              </a:rPr>
              <a:t>Questionario insegnanti</a:t>
            </a:r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E3E34131-FB0B-4CC2-96CD-E84C9E14C0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1489990"/>
              </p:ext>
            </p:extLst>
          </p:nvPr>
        </p:nvGraphicFramePr>
        <p:xfrm>
          <a:off x="971599" y="1746157"/>
          <a:ext cx="2684725" cy="1610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A3E86D00-98DD-4E60-A6AE-6207FD8464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9758436"/>
              </p:ext>
            </p:extLst>
          </p:nvPr>
        </p:nvGraphicFramePr>
        <p:xfrm>
          <a:off x="6135748" y="1746157"/>
          <a:ext cx="2684724" cy="1610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AA47431-5CD2-2792-D22E-348BEF74D6F6}"/>
              </a:ext>
            </a:extLst>
          </p:cNvPr>
          <p:cNvSpPr txBox="1"/>
          <p:nvPr/>
        </p:nvSpPr>
        <p:spPr>
          <a:xfrm>
            <a:off x="969406" y="1740741"/>
            <a:ext cx="461665" cy="1610835"/>
          </a:xfrm>
          <a:prstGeom prst="rect">
            <a:avLst/>
          </a:prstGeom>
          <a:noFill/>
          <a:ln>
            <a:noFill/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it-IT" dirty="0" err="1"/>
              <a:t>a.s.</a:t>
            </a:r>
            <a:r>
              <a:rPr lang="it-IT" dirty="0"/>
              <a:t> 2020/2021</a:t>
            </a:r>
          </a:p>
        </p:txBody>
      </p:sp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DB86FF69-620F-4233-B76A-F109E18D37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2592736"/>
              </p:ext>
            </p:extLst>
          </p:nvPr>
        </p:nvGraphicFramePr>
        <p:xfrm>
          <a:off x="969406" y="3398574"/>
          <a:ext cx="2684725" cy="1610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069BEF2A-E3A0-4248-BEBF-8594FA67F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1524921"/>
              </p:ext>
            </p:extLst>
          </p:nvPr>
        </p:nvGraphicFramePr>
        <p:xfrm>
          <a:off x="3654131" y="3398574"/>
          <a:ext cx="2481617" cy="1610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D3D2361B-D121-49C8-A041-64D2D039D3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8107597"/>
              </p:ext>
            </p:extLst>
          </p:nvPr>
        </p:nvGraphicFramePr>
        <p:xfrm>
          <a:off x="6135746" y="3398573"/>
          <a:ext cx="2684725" cy="1610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12C80668-CCB4-C85F-2544-EF8319DB0709}"/>
              </a:ext>
            </a:extLst>
          </p:cNvPr>
          <p:cNvSpPr txBox="1"/>
          <p:nvPr/>
        </p:nvSpPr>
        <p:spPr>
          <a:xfrm>
            <a:off x="969405" y="3429000"/>
            <a:ext cx="461665" cy="1550788"/>
          </a:xfrm>
          <a:prstGeom prst="rect">
            <a:avLst/>
          </a:prstGeom>
          <a:noFill/>
          <a:ln>
            <a:noFill/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it-IT" dirty="0" err="1"/>
              <a:t>a.s.</a:t>
            </a:r>
            <a:r>
              <a:rPr lang="it-IT" dirty="0"/>
              <a:t> 2021/2022</a:t>
            </a:r>
          </a:p>
        </p:txBody>
      </p:sp>
    </p:spTree>
    <p:extLst>
      <p:ext uri="{BB962C8B-B14F-4D97-AF65-F5344CB8AC3E}">
        <p14:creationId xmlns:p14="http://schemas.microsoft.com/office/powerpoint/2010/main" val="35581621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EC9A23CA-F17B-4EEC-8984-B6B2E465E7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0485000"/>
              </p:ext>
            </p:extLst>
          </p:nvPr>
        </p:nvGraphicFramePr>
        <p:xfrm>
          <a:off x="5765710" y="1746156"/>
          <a:ext cx="3524821" cy="2114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036764"/>
              </p:ext>
            </p:extLst>
          </p:nvPr>
        </p:nvGraphicFramePr>
        <p:xfrm>
          <a:off x="971600" y="1052736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>
                          <a:effectLst/>
                        </a:rPr>
                        <a:t>Ti senti motivato a lavorare in questa scuola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826197-9BFA-4FBB-BDBB-7387B6DD9D38}"/>
              </a:ext>
            </a:extLst>
          </p:cNvPr>
          <p:cNvSpPr txBox="1"/>
          <p:nvPr/>
        </p:nvSpPr>
        <p:spPr>
          <a:xfrm>
            <a:off x="1043608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7030A0"/>
                </a:solidFill>
              </a:rPr>
              <a:t>Questionario insegnanti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5A67689-EAC7-4EE5-83D1-2DE637B49740}"/>
              </a:ext>
            </a:extLst>
          </p:cNvPr>
          <p:cNvSpPr txBox="1"/>
          <p:nvPr/>
        </p:nvSpPr>
        <p:spPr>
          <a:xfrm>
            <a:off x="3894178" y="1430882"/>
            <a:ext cx="190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primaria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683C97E-10BC-40C5-9C53-208034CB5C9B}"/>
              </a:ext>
            </a:extLst>
          </p:cNvPr>
          <p:cNvSpPr txBox="1"/>
          <p:nvPr/>
        </p:nvSpPr>
        <p:spPr>
          <a:xfrm>
            <a:off x="6918514" y="1430882"/>
            <a:ext cx="190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secondaria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FF891958-D108-4804-8240-442D84572D7E}"/>
              </a:ext>
            </a:extLst>
          </p:cNvPr>
          <p:cNvSpPr txBox="1"/>
          <p:nvPr/>
        </p:nvSpPr>
        <p:spPr>
          <a:xfrm>
            <a:off x="971600" y="1430882"/>
            <a:ext cx="190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infanzia</a:t>
            </a:r>
          </a:p>
        </p:txBody>
      </p:sp>
      <p:graphicFrame>
        <p:nvGraphicFramePr>
          <p:cNvPr id="16" name="Grafico 15">
            <a:extLst>
              <a:ext uri="{FF2B5EF4-FFF2-40B4-BE49-F238E27FC236}">
                <a16:creationId xmlns:a16="http://schemas.microsoft.com/office/drawing/2014/main" id="{AC9FCF91-6A87-4119-922B-CD6BC9D951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8062071"/>
              </p:ext>
            </p:extLst>
          </p:nvPr>
        </p:nvGraphicFramePr>
        <p:xfrm>
          <a:off x="971600" y="1800214"/>
          <a:ext cx="2870990" cy="1739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Grafico 16">
            <a:extLst>
              <a:ext uri="{FF2B5EF4-FFF2-40B4-BE49-F238E27FC236}">
                <a16:creationId xmlns:a16="http://schemas.microsoft.com/office/drawing/2014/main" id="{39877DD4-F300-4DB3-8EAA-8DEBE12022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1350952"/>
              </p:ext>
            </p:extLst>
          </p:nvPr>
        </p:nvGraphicFramePr>
        <p:xfrm>
          <a:off x="3851920" y="1800214"/>
          <a:ext cx="2448272" cy="1739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Grafico 18">
            <a:extLst>
              <a:ext uri="{FF2B5EF4-FFF2-40B4-BE49-F238E27FC236}">
                <a16:creationId xmlns:a16="http://schemas.microsoft.com/office/drawing/2014/main" id="{87D3976A-3F5E-4454-ABF9-84FAA8F250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2808662"/>
              </p:ext>
            </p:extLst>
          </p:nvPr>
        </p:nvGraphicFramePr>
        <p:xfrm>
          <a:off x="6309522" y="1800214"/>
          <a:ext cx="2510950" cy="1739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Grafico 19">
            <a:extLst>
              <a:ext uri="{FF2B5EF4-FFF2-40B4-BE49-F238E27FC236}">
                <a16:creationId xmlns:a16="http://schemas.microsoft.com/office/drawing/2014/main" id="{AB5F2FBD-7AAD-700C-09FF-56F9DCE65A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0179098"/>
              </p:ext>
            </p:extLst>
          </p:nvPr>
        </p:nvGraphicFramePr>
        <p:xfrm>
          <a:off x="971600" y="3717032"/>
          <a:ext cx="3664577" cy="2198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1" name="Grafico 20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2469563"/>
              </p:ext>
            </p:extLst>
          </p:nvPr>
        </p:nvGraphicFramePr>
        <p:xfrm>
          <a:off x="5155895" y="3717032"/>
          <a:ext cx="3664577" cy="2198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5569265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Grafico 24">
            <a:extLst>
              <a:ext uri="{FF2B5EF4-FFF2-40B4-BE49-F238E27FC236}">
                <a16:creationId xmlns:a16="http://schemas.microsoft.com/office/drawing/2014/main" id="{00000000-0008-0000-05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6344034"/>
              </p:ext>
            </p:extLst>
          </p:nvPr>
        </p:nvGraphicFramePr>
        <p:xfrm>
          <a:off x="5155895" y="3717032"/>
          <a:ext cx="3664576" cy="2198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4" name="Grafico 23">
            <a:extLst>
              <a:ext uri="{FF2B5EF4-FFF2-40B4-BE49-F238E27FC236}">
                <a16:creationId xmlns:a16="http://schemas.microsoft.com/office/drawing/2014/main" id="{D88805B4-5BBE-4F6B-877E-0C8C1642F6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6097563"/>
              </p:ext>
            </p:extLst>
          </p:nvPr>
        </p:nvGraphicFramePr>
        <p:xfrm>
          <a:off x="971600" y="3717032"/>
          <a:ext cx="3664576" cy="2198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3" name="Grafico 22">
            <a:extLst>
              <a:ext uri="{FF2B5EF4-FFF2-40B4-BE49-F238E27FC236}">
                <a16:creationId xmlns:a16="http://schemas.microsoft.com/office/drawing/2014/main" id="{B9CBA7D8-B1C4-4873-9AD8-60A75A9225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024604"/>
              </p:ext>
            </p:extLst>
          </p:nvPr>
        </p:nvGraphicFramePr>
        <p:xfrm>
          <a:off x="6342449" y="1800214"/>
          <a:ext cx="2478022" cy="1739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Grafico 21">
            <a:extLst>
              <a:ext uri="{FF2B5EF4-FFF2-40B4-BE49-F238E27FC236}">
                <a16:creationId xmlns:a16="http://schemas.microsoft.com/office/drawing/2014/main" id="{8C2439D0-2BFF-4CF0-ADF8-2F84BAA702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3765069"/>
              </p:ext>
            </p:extLst>
          </p:nvPr>
        </p:nvGraphicFramePr>
        <p:xfrm>
          <a:off x="3872846" y="1800214"/>
          <a:ext cx="2469602" cy="1739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Grafico 17">
            <a:extLst>
              <a:ext uri="{FF2B5EF4-FFF2-40B4-BE49-F238E27FC236}">
                <a16:creationId xmlns:a16="http://schemas.microsoft.com/office/drawing/2014/main" id="{774EF35F-9F52-4EF5-9010-08FA0A40FD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3789438"/>
              </p:ext>
            </p:extLst>
          </p:nvPr>
        </p:nvGraphicFramePr>
        <p:xfrm>
          <a:off x="971600" y="1800214"/>
          <a:ext cx="2880320" cy="1739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007861"/>
              </p:ext>
            </p:extLst>
          </p:nvPr>
        </p:nvGraphicFramePr>
        <p:xfrm>
          <a:off x="971600" y="1052736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dirty="0"/>
                        <a:t>La nostra scuola valorizza e promuove le competenze professionali e relazionali di ciascuno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826197-9BFA-4FBB-BDBB-7387B6DD9D38}"/>
              </a:ext>
            </a:extLst>
          </p:cNvPr>
          <p:cNvSpPr txBox="1"/>
          <p:nvPr/>
        </p:nvSpPr>
        <p:spPr>
          <a:xfrm>
            <a:off x="1043608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7030A0"/>
                </a:solidFill>
              </a:rPr>
              <a:t>Questionario insegnanti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5A67689-EAC7-4EE5-83D1-2DE637B49740}"/>
              </a:ext>
            </a:extLst>
          </p:cNvPr>
          <p:cNvSpPr txBox="1"/>
          <p:nvPr/>
        </p:nvSpPr>
        <p:spPr>
          <a:xfrm>
            <a:off x="3894178" y="1430882"/>
            <a:ext cx="190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primaria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683C97E-10BC-40C5-9C53-208034CB5C9B}"/>
              </a:ext>
            </a:extLst>
          </p:cNvPr>
          <p:cNvSpPr txBox="1"/>
          <p:nvPr/>
        </p:nvSpPr>
        <p:spPr>
          <a:xfrm>
            <a:off x="6918514" y="1430882"/>
            <a:ext cx="190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secondaria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FF891958-D108-4804-8240-442D84572D7E}"/>
              </a:ext>
            </a:extLst>
          </p:cNvPr>
          <p:cNvSpPr txBox="1"/>
          <p:nvPr/>
        </p:nvSpPr>
        <p:spPr>
          <a:xfrm>
            <a:off x="971600" y="1430882"/>
            <a:ext cx="190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infanzia</a:t>
            </a:r>
          </a:p>
        </p:txBody>
      </p:sp>
    </p:spTree>
    <p:extLst>
      <p:ext uri="{BB962C8B-B14F-4D97-AF65-F5344CB8AC3E}">
        <p14:creationId xmlns:p14="http://schemas.microsoft.com/office/powerpoint/2010/main" val="29141102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afico 18">
            <a:extLst>
              <a:ext uri="{FF2B5EF4-FFF2-40B4-BE49-F238E27FC236}">
                <a16:creationId xmlns:a16="http://schemas.microsoft.com/office/drawing/2014/main" id="{00000000-0008-0000-0500-00001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2588649"/>
              </p:ext>
            </p:extLst>
          </p:nvPr>
        </p:nvGraphicFramePr>
        <p:xfrm>
          <a:off x="5155894" y="3717030"/>
          <a:ext cx="3664576" cy="2198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Grafico 16">
            <a:extLst>
              <a:ext uri="{FF2B5EF4-FFF2-40B4-BE49-F238E27FC236}">
                <a16:creationId xmlns:a16="http://schemas.microsoft.com/office/drawing/2014/main" id="{AABDB0CE-976B-48FD-A447-DC61D59F61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2028295"/>
              </p:ext>
            </p:extLst>
          </p:nvPr>
        </p:nvGraphicFramePr>
        <p:xfrm>
          <a:off x="971600" y="3717031"/>
          <a:ext cx="3664576" cy="2198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Grafico 15">
            <a:extLst>
              <a:ext uri="{FF2B5EF4-FFF2-40B4-BE49-F238E27FC236}">
                <a16:creationId xmlns:a16="http://schemas.microsoft.com/office/drawing/2014/main" id="{D91254DD-4D51-4F06-B726-512B7D571E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636810"/>
              </p:ext>
            </p:extLst>
          </p:nvPr>
        </p:nvGraphicFramePr>
        <p:xfrm>
          <a:off x="6363373" y="1800213"/>
          <a:ext cx="2457097" cy="1739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45183E19-1E73-4B51-8A68-EDCD43C514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6644368"/>
              </p:ext>
            </p:extLst>
          </p:nvPr>
        </p:nvGraphicFramePr>
        <p:xfrm>
          <a:off x="3872845" y="1800214"/>
          <a:ext cx="2469602" cy="1739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922EFC7D-2CEB-4AFF-B3AA-686CE3940D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0382513"/>
              </p:ext>
            </p:extLst>
          </p:nvPr>
        </p:nvGraphicFramePr>
        <p:xfrm>
          <a:off x="971600" y="1800214"/>
          <a:ext cx="2880319" cy="1739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303900"/>
              </p:ext>
            </p:extLst>
          </p:nvPr>
        </p:nvGraphicFramePr>
        <p:xfrm>
          <a:off x="971600" y="1052736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Il Dirigente Scolastico e il suo staff ascoltano e danno riscontro alle proposte dei docenti</a:t>
                      </a:r>
                      <a:endParaRPr lang="it-IT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826197-9BFA-4FBB-BDBB-7387B6DD9D38}"/>
              </a:ext>
            </a:extLst>
          </p:cNvPr>
          <p:cNvSpPr txBox="1"/>
          <p:nvPr/>
        </p:nvSpPr>
        <p:spPr>
          <a:xfrm>
            <a:off x="1043608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7030A0"/>
                </a:solidFill>
              </a:rPr>
              <a:t>Questionario insegnanti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5A67689-EAC7-4EE5-83D1-2DE637B49740}"/>
              </a:ext>
            </a:extLst>
          </p:cNvPr>
          <p:cNvSpPr txBox="1"/>
          <p:nvPr/>
        </p:nvSpPr>
        <p:spPr>
          <a:xfrm>
            <a:off x="3894178" y="1430882"/>
            <a:ext cx="190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primaria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683C97E-10BC-40C5-9C53-208034CB5C9B}"/>
              </a:ext>
            </a:extLst>
          </p:cNvPr>
          <p:cNvSpPr txBox="1"/>
          <p:nvPr/>
        </p:nvSpPr>
        <p:spPr>
          <a:xfrm>
            <a:off x="6918514" y="1430882"/>
            <a:ext cx="190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secondaria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FF891958-D108-4804-8240-442D84572D7E}"/>
              </a:ext>
            </a:extLst>
          </p:cNvPr>
          <p:cNvSpPr txBox="1"/>
          <p:nvPr/>
        </p:nvSpPr>
        <p:spPr>
          <a:xfrm>
            <a:off x="971600" y="1430882"/>
            <a:ext cx="190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infanzia</a:t>
            </a:r>
          </a:p>
        </p:txBody>
      </p:sp>
    </p:spTree>
    <p:extLst>
      <p:ext uri="{BB962C8B-B14F-4D97-AF65-F5344CB8AC3E}">
        <p14:creationId xmlns:p14="http://schemas.microsoft.com/office/powerpoint/2010/main" val="29289555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Grafico 22">
            <a:extLst>
              <a:ext uri="{FF2B5EF4-FFF2-40B4-BE49-F238E27FC236}">
                <a16:creationId xmlns:a16="http://schemas.microsoft.com/office/drawing/2014/main" id="{00000000-0008-0000-0500-00001F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6969415"/>
              </p:ext>
            </p:extLst>
          </p:nvPr>
        </p:nvGraphicFramePr>
        <p:xfrm>
          <a:off x="5155892" y="3714305"/>
          <a:ext cx="3664576" cy="2198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" name="Grafico 21">
            <a:extLst>
              <a:ext uri="{FF2B5EF4-FFF2-40B4-BE49-F238E27FC236}">
                <a16:creationId xmlns:a16="http://schemas.microsoft.com/office/drawing/2014/main" id="{C4E5A6A4-F8BA-4DCF-AE73-2F3CD1498B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5670927"/>
              </p:ext>
            </p:extLst>
          </p:nvPr>
        </p:nvGraphicFramePr>
        <p:xfrm>
          <a:off x="971600" y="3717029"/>
          <a:ext cx="3664576" cy="2198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Grafico 20">
            <a:extLst>
              <a:ext uri="{FF2B5EF4-FFF2-40B4-BE49-F238E27FC236}">
                <a16:creationId xmlns:a16="http://schemas.microsoft.com/office/drawing/2014/main" id="{2519B67D-B39D-45C3-B75C-06A855CAED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2481661"/>
              </p:ext>
            </p:extLst>
          </p:nvPr>
        </p:nvGraphicFramePr>
        <p:xfrm>
          <a:off x="6363370" y="1800212"/>
          <a:ext cx="2457097" cy="1739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Grafico 17">
            <a:extLst>
              <a:ext uri="{FF2B5EF4-FFF2-40B4-BE49-F238E27FC236}">
                <a16:creationId xmlns:a16="http://schemas.microsoft.com/office/drawing/2014/main" id="{B485264B-A31B-436B-9026-DE069F6AF4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8948635"/>
              </p:ext>
            </p:extLst>
          </p:nvPr>
        </p:nvGraphicFramePr>
        <p:xfrm>
          <a:off x="971599" y="1800213"/>
          <a:ext cx="2880319" cy="1739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45183E19-1E73-4B51-8A68-EDCD43C5142F}"/>
              </a:ext>
            </a:extLst>
          </p:cNvPr>
          <p:cNvGraphicFramePr>
            <a:graphicFrameLocks/>
          </p:cNvGraphicFramePr>
          <p:nvPr/>
        </p:nvGraphicFramePr>
        <p:xfrm>
          <a:off x="3872845" y="1800214"/>
          <a:ext cx="2469602" cy="1739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537210"/>
              </p:ext>
            </p:extLst>
          </p:nvPr>
        </p:nvGraphicFramePr>
        <p:xfrm>
          <a:off x="971600" y="1052736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Le Funzioni Strumentali favoriscono il raggiungimento degli obiettivi strategici definiti nel Piano di Miglioramento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826197-9BFA-4FBB-BDBB-7387B6DD9D38}"/>
              </a:ext>
            </a:extLst>
          </p:cNvPr>
          <p:cNvSpPr txBox="1"/>
          <p:nvPr/>
        </p:nvSpPr>
        <p:spPr>
          <a:xfrm>
            <a:off x="1043608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7030A0"/>
                </a:solidFill>
              </a:rPr>
              <a:t>Questionario insegnanti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5A67689-EAC7-4EE5-83D1-2DE637B49740}"/>
              </a:ext>
            </a:extLst>
          </p:cNvPr>
          <p:cNvSpPr txBox="1"/>
          <p:nvPr/>
        </p:nvSpPr>
        <p:spPr>
          <a:xfrm>
            <a:off x="3894178" y="1430882"/>
            <a:ext cx="190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primaria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683C97E-10BC-40C5-9C53-208034CB5C9B}"/>
              </a:ext>
            </a:extLst>
          </p:cNvPr>
          <p:cNvSpPr txBox="1"/>
          <p:nvPr/>
        </p:nvSpPr>
        <p:spPr>
          <a:xfrm>
            <a:off x="6918514" y="1430882"/>
            <a:ext cx="190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secondaria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FF891958-D108-4804-8240-442D84572D7E}"/>
              </a:ext>
            </a:extLst>
          </p:cNvPr>
          <p:cNvSpPr txBox="1"/>
          <p:nvPr/>
        </p:nvSpPr>
        <p:spPr>
          <a:xfrm>
            <a:off x="971600" y="1430882"/>
            <a:ext cx="190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infanzia</a:t>
            </a:r>
          </a:p>
        </p:txBody>
      </p:sp>
      <p:graphicFrame>
        <p:nvGraphicFramePr>
          <p:cNvPr id="20" name="Grafico 19">
            <a:extLst>
              <a:ext uri="{FF2B5EF4-FFF2-40B4-BE49-F238E27FC236}">
                <a16:creationId xmlns:a16="http://schemas.microsoft.com/office/drawing/2014/main" id="{5E56FE8A-D4D2-41F5-85D4-8893FCB21E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6483094"/>
              </p:ext>
            </p:extLst>
          </p:nvPr>
        </p:nvGraphicFramePr>
        <p:xfrm>
          <a:off x="3872843" y="1800212"/>
          <a:ext cx="2469602" cy="1739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4068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827584" y="389375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REGIONALI</a:t>
            </a:r>
            <a:endParaRPr lang="it-IT" sz="1600" b="1" i="1" u="sng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229413"/>
              </p:ext>
            </p:extLst>
          </p:nvPr>
        </p:nvGraphicFramePr>
        <p:xfrm>
          <a:off x="1259632" y="790346"/>
          <a:ext cx="7632849" cy="5170430"/>
        </p:xfrm>
        <a:graphic>
          <a:graphicData uri="http://schemas.openxmlformats.org/drawingml/2006/table">
            <a:tbl>
              <a:tblPr firstRow="1" firstCol="1" bandRow="1"/>
              <a:tblGrid>
                <a:gridCol w="432048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837935524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4225687217"/>
                    </a:ext>
                  </a:extLst>
                </a:gridCol>
                <a:gridCol w="2664297">
                  <a:extLst>
                    <a:ext uri="{9D8B030D-6E8A-4147-A177-3AD203B41FA5}">
                      <a16:colId xmlns:a16="http://schemas.microsoft.com/office/drawing/2014/main" val="3285765386"/>
                    </a:ext>
                  </a:extLst>
                </a:gridCol>
              </a:tblGrid>
              <a:tr h="478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OBIETTIVO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TRAGUARDI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INDICATORI</a:t>
                      </a: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67097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Realizzare iniziative di formazione finalizzate allo sviluppo professionale del personale, quale leva strategica per il miglioramento dei risultati degli studenti.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Incremento del personale coinvolto nelle iniziative di formazione.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388" indent="-17938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docenti e ATA partecipanti alle iniziative di formazione </a:t>
                      </a:r>
                    </a:p>
                    <a:p>
                      <a:pPr marL="179388" indent="-17938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incremento del numero dei partecipanti alle iniziative di formazione, rispetto al precedente anno scolastico.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  <a:tr h="10682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925" marR="186055" indent="4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Sviluppo delle azioni realizzate per monitoraggio dei processi e documentazione.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925" marR="186055" indent="4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Efficacia delle azioni e ricaduta sugli esiti degli studenti.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830" marR="2425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azioni realizzate/ implementazione delle medesime rispetto al precedente anno scolastico.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681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81216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Grafico 23">
            <a:extLst>
              <a:ext uri="{FF2B5EF4-FFF2-40B4-BE49-F238E27FC236}">
                <a16:creationId xmlns:a16="http://schemas.microsoft.com/office/drawing/2014/main" id="{07BFA45F-2F24-4E44-A5DE-FE15C6EF49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0405294"/>
              </p:ext>
            </p:extLst>
          </p:nvPr>
        </p:nvGraphicFramePr>
        <p:xfrm>
          <a:off x="971598" y="3714305"/>
          <a:ext cx="3664576" cy="2198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Grafico 18">
            <a:extLst>
              <a:ext uri="{FF2B5EF4-FFF2-40B4-BE49-F238E27FC236}">
                <a16:creationId xmlns:a16="http://schemas.microsoft.com/office/drawing/2014/main" id="{DFD382CE-663D-4493-96F3-EAABC7381A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1524398"/>
              </p:ext>
            </p:extLst>
          </p:nvPr>
        </p:nvGraphicFramePr>
        <p:xfrm>
          <a:off x="6363365" y="1800212"/>
          <a:ext cx="2457101" cy="1739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Grafico 15">
            <a:extLst>
              <a:ext uri="{FF2B5EF4-FFF2-40B4-BE49-F238E27FC236}">
                <a16:creationId xmlns:a16="http://schemas.microsoft.com/office/drawing/2014/main" id="{CBD7D77D-EF56-4FC7-8F2C-D81CAAA95D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7014051"/>
              </p:ext>
            </p:extLst>
          </p:nvPr>
        </p:nvGraphicFramePr>
        <p:xfrm>
          <a:off x="971598" y="1800212"/>
          <a:ext cx="2880319" cy="1739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Grafico 16">
            <a:extLst>
              <a:ext uri="{FF2B5EF4-FFF2-40B4-BE49-F238E27FC236}">
                <a16:creationId xmlns:a16="http://schemas.microsoft.com/office/drawing/2014/main" id="{E97AA2A2-968D-4A21-AE2D-603673CEAA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7750506"/>
              </p:ext>
            </p:extLst>
          </p:nvPr>
        </p:nvGraphicFramePr>
        <p:xfrm>
          <a:off x="3872840" y="1800212"/>
          <a:ext cx="2469602" cy="1739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3" name="Grafico 22">
            <a:extLst>
              <a:ext uri="{FF2B5EF4-FFF2-40B4-BE49-F238E27FC236}">
                <a16:creationId xmlns:a16="http://schemas.microsoft.com/office/drawing/2014/main" id="{00000000-0008-0000-0500-00001F000000}"/>
              </a:ext>
            </a:extLst>
          </p:cNvPr>
          <p:cNvGraphicFramePr>
            <a:graphicFrameLocks/>
          </p:cNvGraphicFramePr>
          <p:nvPr/>
        </p:nvGraphicFramePr>
        <p:xfrm>
          <a:off x="5155892" y="3714305"/>
          <a:ext cx="3664576" cy="2198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45183E19-1E73-4B51-8A68-EDCD43C514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5963772"/>
              </p:ext>
            </p:extLst>
          </p:nvPr>
        </p:nvGraphicFramePr>
        <p:xfrm>
          <a:off x="3872845" y="1800214"/>
          <a:ext cx="2469602" cy="1739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181056"/>
              </p:ext>
            </p:extLst>
          </p:nvPr>
        </p:nvGraphicFramePr>
        <p:xfrm>
          <a:off x="971600" y="1052736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La modalità di assegnazione degli studenti alle classi/sezioni (sorteggio dei gruppi) è efficace nel garantire </a:t>
                      </a:r>
                      <a:r>
                        <a:rPr lang="it-IT" sz="1400" dirty="0" err="1"/>
                        <a:t>equieterogeneità</a:t>
                      </a:r>
                      <a:endParaRPr lang="it-I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826197-9BFA-4FBB-BDBB-7387B6DD9D38}"/>
              </a:ext>
            </a:extLst>
          </p:cNvPr>
          <p:cNvSpPr txBox="1"/>
          <p:nvPr/>
        </p:nvSpPr>
        <p:spPr>
          <a:xfrm>
            <a:off x="1043608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7030A0"/>
                </a:solidFill>
              </a:rPr>
              <a:t>Questionario insegnanti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5A67689-EAC7-4EE5-83D1-2DE637B49740}"/>
              </a:ext>
            </a:extLst>
          </p:cNvPr>
          <p:cNvSpPr txBox="1"/>
          <p:nvPr/>
        </p:nvSpPr>
        <p:spPr>
          <a:xfrm>
            <a:off x="3894178" y="1430882"/>
            <a:ext cx="190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primaria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683C97E-10BC-40C5-9C53-208034CB5C9B}"/>
              </a:ext>
            </a:extLst>
          </p:cNvPr>
          <p:cNvSpPr txBox="1"/>
          <p:nvPr/>
        </p:nvSpPr>
        <p:spPr>
          <a:xfrm>
            <a:off x="6918514" y="1430882"/>
            <a:ext cx="190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secondaria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FF891958-D108-4804-8240-442D84572D7E}"/>
              </a:ext>
            </a:extLst>
          </p:cNvPr>
          <p:cNvSpPr txBox="1"/>
          <p:nvPr/>
        </p:nvSpPr>
        <p:spPr>
          <a:xfrm>
            <a:off x="971600" y="1430882"/>
            <a:ext cx="190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infanzia</a:t>
            </a:r>
          </a:p>
        </p:txBody>
      </p:sp>
      <p:graphicFrame>
        <p:nvGraphicFramePr>
          <p:cNvPr id="25" name="Grafico 24">
            <a:extLst>
              <a:ext uri="{FF2B5EF4-FFF2-40B4-BE49-F238E27FC236}">
                <a16:creationId xmlns:a16="http://schemas.microsoft.com/office/drawing/2014/main" id="{00000000-0008-0000-0500-000030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8659211"/>
              </p:ext>
            </p:extLst>
          </p:nvPr>
        </p:nvGraphicFramePr>
        <p:xfrm>
          <a:off x="5155892" y="3714303"/>
          <a:ext cx="3664574" cy="2198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19577285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/>
        </p:nvGraphicFramePr>
        <p:xfrm>
          <a:off x="971600" y="1052736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effectLst/>
                        </a:rPr>
                        <a:t>I votanti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826197-9BFA-4FBB-BDBB-7387B6DD9D38}"/>
              </a:ext>
            </a:extLst>
          </p:cNvPr>
          <p:cNvSpPr txBox="1"/>
          <p:nvPr/>
        </p:nvSpPr>
        <p:spPr>
          <a:xfrm>
            <a:off x="1043608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7030A0"/>
                </a:solidFill>
              </a:rPr>
              <a:t>Questionario personale A.T.A.</a:t>
            </a:r>
          </a:p>
        </p:txBody>
      </p:sp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A9BB9B75-C447-4155-B982-9858F6A0D8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2847108"/>
              </p:ext>
            </p:extLst>
          </p:nvPr>
        </p:nvGraphicFramePr>
        <p:xfrm>
          <a:off x="2682044" y="1746157"/>
          <a:ext cx="4572000" cy="2330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4D9E3C34-05C0-B049-48C0-1D118119D7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7736273"/>
              </p:ext>
            </p:extLst>
          </p:nvPr>
        </p:nvGraphicFramePr>
        <p:xfrm>
          <a:off x="2682044" y="4077072"/>
          <a:ext cx="457200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2FD961DC-CC08-B8B8-9087-05172613B3CC}"/>
              </a:ext>
            </a:extLst>
          </p:cNvPr>
          <p:cNvSpPr txBox="1"/>
          <p:nvPr/>
        </p:nvSpPr>
        <p:spPr>
          <a:xfrm rot="19656648">
            <a:off x="2531470" y="195566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a.s.2020/2021</a:t>
            </a:r>
          </a:p>
        </p:txBody>
      </p:sp>
    </p:spTree>
    <p:extLst>
      <p:ext uri="{BB962C8B-B14F-4D97-AF65-F5344CB8AC3E}">
        <p14:creationId xmlns:p14="http://schemas.microsoft.com/office/powerpoint/2010/main" val="14706736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631854"/>
              </p:ext>
            </p:extLst>
          </p:nvPr>
        </p:nvGraphicFramePr>
        <p:xfrm>
          <a:off x="971600" y="1052736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Ti senti valorizzato nel tuo ambiente di lavoro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826197-9BFA-4FBB-BDBB-7387B6DD9D38}"/>
              </a:ext>
            </a:extLst>
          </p:cNvPr>
          <p:cNvSpPr txBox="1"/>
          <p:nvPr/>
        </p:nvSpPr>
        <p:spPr>
          <a:xfrm>
            <a:off x="1043608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7030A0"/>
                </a:solidFill>
              </a:rPr>
              <a:t>Questionario personale A.T.A.</a:t>
            </a:r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E7968E7F-BE69-4260-BFD7-9B988D9706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2715344"/>
              </p:ext>
            </p:extLst>
          </p:nvPr>
        </p:nvGraphicFramePr>
        <p:xfrm>
          <a:off x="3059832" y="1707821"/>
          <a:ext cx="4572000" cy="2550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ADE0ADF9-2D8E-4C8A-A6FD-DB6106509B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4820504"/>
              </p:ext>
            </p:extLst>
          </p:nvPr>
        </p:nvGraphicFramePr>
        <p:xfrm>
          <a:off x="2921592" y="4208281"/>
          <a:ext cx="3372824" cy="2550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07946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31ACE494-38F1-4328-B6B3-EADF7266E8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2062932"/>
              </p:ext>
            </p:extLst>
          </p:nvPr>
        </p:nvGraphicFramePr>
        <p:xfrm>
          <a:off x="2555776" y="4103558"/>
          <a:ext cx="4176464" cy="2565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072285F6-1270-474E-9930-3D21EEA1E3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0439668"/>
              </p:ext>
            </p:extLst>
          </p:nvPr>
        </p:nvGraphicFramePr>
        <p:xfrm>
          <a:off x="3059832" y="1692202"/>
          <a:ext cx="4572000" cy="2565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472552"/>
              </p:ext>
            </p:extLst>
          </p:nvPr>
        </p:nvGraphicFramePr>
        <p:xfrm>
          <a:off x="971600" y="1052736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 compiti e le responsabilità sono definiti in modo chiaro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826197-9BFA-4FBB-BDBB-7387B6DD9D38}"/>
              </a:ext>
            </a:extLst>
          </p:cNvPr>
          <p:cNvSpPr txBox="1"/>
          <p:nvPr/>
        </p:nvSpPr>
        <p:spPr>
          <a:xfrm>
            <a:off x="1043608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7030A0"/>
                </a:solidFill>
              </a:rPr>
              <a:t>Questionario personale A.T.A.</a:t>
            </a:r>
          </a:p>
        </p:txBody>
      </p:sp>
    </p:spTree>
    <p:extLst>
      <p:ext uri="{BB962C8B-B14F-4D97-AF65-F5344CB8AC3E}">
        <p14:creationId xmlns:p14="http://schemas.microsoft.com/office/powerpoint/2010/main" val="1910662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827584" y="548680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REGIONALI</a:t>
            </a:r>
            <a:endParaRPr lang="it-IT" sz="1600" b="1" i="1" u="sng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533377"/>
              </p:ext>
            </p:extLst>
          </p:nvPr>
        </p:nvGraphicFramePr>
        <p:xfrm>
          <a:off x="1331639" y="1052736"/>
          <a:ext cx="7200801" cy="4952612"/>
        </p:xfrm>
        <a:graphic>
          <a:graphicData uri="http://schemas.openxmlformats.org/drawingml/2006/table">
            <a:tbl>
              <a:tblPr firstRow="1" firstCol="1" bandRow="1"/>
              <a:tblGrid>
                <a:gridCol w="303192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  <a:gridCol w="1848772">
                  <a:extLst>
                    <a:ext uri="{9D8B030D-6E8A-4147-A177-3AD203B41FA5}">
                      <a16:colId xmlns:a16="http://schemas.microsoft.com/office/drawing/2014/main" val="2837935524"/>
                    </a:ext>
                  </a:extLst>
                </a:gridCol>
                <a:gridCol w="2069196">
                  <a:extLst>
                    <a:ext uri="{9D8B030D-6E8A-4147-A177-3AD203B41FA5}">
                      <a16:colId xmlns:a16="http://schemas.microsoft.com/office/drawing/2014/main" val="4225687217"/>
                    </a:ext>
                  </a:extLst>
                </a:gridCol>
                <a:gridCol w="2979641">
                  <a:extLst>
                    <a:ext uri="{9D8B030D-6E8A-4147-A177-3AD203B41FA5}">
                      <a16:colId xmlns:a16="http://schemas.microsoft.com/office/drawing/2014/main" val="3285765386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OBIETTIVO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TRAGUARDI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INDICATORI</a:t>
                      </a: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106820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Migliorare i risultati nelle prove standardizzate nazionali, con riguardo all'equità degli esiti.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Riduzione della varianza tra le classi.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0" marR="31750" indent="4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Miglioramento della varianza tra le classi a.s. in corso rispetto alla varianza a. s. precedente; valori della varianza tra le classi almeno in linea con la media nazionale.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1750" marR="31750" indent="4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982177"/>
                  </a:ext>
                </a:extLst>
              </a:tr>
              <a:tr h="10682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9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Riduzione della percentuale degli alunni collocati nei livelli 1 e 2.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0" marR="86995" indent="4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Miglioramento percentuali </a:t>
                      </a:r>
                      <a:r>
                        <a:rPr lang="it-IT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a.s.</a:t>
                      </a: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corso rispetto alle percentuali a.s. precedente; percentuali degli alunni collocati nei livelli 1 e 2 almeno in linea con le medie nazionali.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6376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2447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827584" y="476672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u="sng" dirty="0"/>
              <a:t>PRIORITÀ STRATEGICHE DESUNTE DAL RAPPORTO DI AUTOVALUTAZIONE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886574"/>
              </p:ext>
            </p:extLst>
          </p:nvPr>
        </p:nvGraphicFramePr>
        <p:xfrm>
          <a:off x="1221656" y="1178416"/>
          <a:ext cx="7382792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246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2119355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  <a:gridCol w="3024191">
                  <a:extLst>
                    <a:ext uri="{9D8B030D-6E8A-4147-A177-3AD203B41FA5}">
                      <a16:colId xmlns:a16="http://schemas.microsoft.com/office/drawing/2014/main" val="2400734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ESITI DEGLI STUDENTI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DELLA PRIORITÀ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 TRAGUARDO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b="1" dirty="0"/>
                        <a:t>Risultati scolastici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Migliorare i processi curricolari per il perseguimento del successo formativo.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indent="-179388"/>
                      <a:r>
                        <a:rPr lang="it-IT" sz="1600" dirty="0"/>
                        <a:t>•	Ridurre la consistenza percentuale delle fasce basse di valutazione (voto conseguito 5-6) in Italiano e Matematica. </a:t>
                      </a:r>
                    </a:p>
                    <a:p>
                      <a:pPr marL="90488" indent="-90488"/>
                      <a:endParaRPr lang="it-IT" sz="1600" dirty="0"/>
                    </a:p>
                    <a:p>
                      <a:pPr marL="179388" indent="-179388"/>
                      <a:r>
                        <a:rPr lang="it-IT" sz="1600" dirty="0"/>
                        <a:t>•	Mantenere costante o incrementare in percentuale la fascia medio-alta di valutazione (voto 8-10) in Italiano e Matematica.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</p:spTree>
    <p:extLst>
      <p:ext uri="{BB962C8B-B14F-4D97-AF65-F5344CB8AC3E}">
        <p14:creationId xmlns:p14="http://schemas.microsoft.com/office/powerpoint/2010/main" val="937678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833037"/>
              </p:ext>
            </p:extLst>
          </p:nvPr>
        </p:nvGraphicFramePr>
        <p:xfrm>
          <a:off x="1221656" y="1268760"/>
          <a:ext cx="7382792" cy="2503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246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2119355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  <a:gridCol w="3024191">
                  <a:extLst>
                    <a:ext uri="{9D8B030D-6E8A-4147-A177-3AD203B41FA5}">
                      <a16:colId xmlns:a16="http://schemas.microsoft.com/office/drawing/2014/main" val="240073406"/>
                    </a:ext>
                  </a:extLst>
                </a:gridCol>
              </a:tblGrid>
              <a:tr h="575176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ESITI DEGLI STUDENTI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DELLA PRIORITÀ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 TRAGUARDO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1928534">
                <a:tc>
                  <a:txBody>
                    <a:bodyPr/>
                    <a:lstStyle/>
                    <a:p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Risultati nelle prove standardizzate nazionali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eaLnBrk="0" hangingPunct="0"/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Ridurre ulteriormente la varianza tra le classi; ridurre la disparità nei risultati delle prove tra le classi.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Costituire classi equilibrate per composizione di genere, profitto e bisogni educativi.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EEA4C44-9237-4F4D-B453-CC48134E9B34}"/>
              </a:ext>
            </a:extLst>
          </p:cNvPr>
          <p:cNvSpPr txBox="1"/>
          <p:nvPr/>
        </p:nvSpPr>
        <p:spPr>
          <a:xfrm>
            <a:off x="827584" y="623303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u="sng" dirty="0"/>
              <a:t>PRIORITÀ STRATEGICHE DESUNTE DAL RAPPORTO DI AUTOVALUTAZIONE </a:t>
            </a:r>
          </a:p>
        </p:txBody>
      </p:sp>
    </p:spTree>
    <p:extLst>
      <p:ext uri="{BB962C8B-B14F-4D97-AF65-F5344CB8AC3E}">
        <p14:creationId xmlns:p14="http://schemas.microsoft.com/office/powerpoint/2010/main" val="557180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0210"/>
              </p:ext>
            </p:extLst>
          </p:nvPr>
        </p:nvGraphicFramePr>
        <p:xfrm>
          <a:off x="1115616" y="878568"/>
          <a:ext cx="7742831" cy="514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701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2523715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  <a:gridCol w="3744415">
                  <a:extLst>
                    <a:ext uri="{9D8B030D-6E8A-4147-A177-3AD203B41FA5}">
                      <a16:colId xmlns:a16="http://schemas.microsoft.com/office/drawing/2014/main" val="2400734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ESITI DEGLI STUDENTI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DELLA PRIORITÀ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 TRAGUARDO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Competenze chiave e di cittadinanza</a:t>
                      </a:r>
                      <a:endParaRPr lang="it-IT" sz="1600" dirty="0"/>
                    </a:p>
                  </a:txBody>
                  <a:tcPr marL="54000" marR="54000" anchor="ctr"/>
                </a:tc>
                <a:tc>
                  <a:txBody>
                    <a:bodyPr/>
                    <a:lstStyle/>
                    <a:p>
                      <a:pPr eaLnBrk="0" hangingPunct="0"/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Sviluppare le competenze di cittadinanza sociali e civiche.</a:t>
                      </a:r>
                    </a:p>
                  </a:txBody>
                  <a:tcPr marL="54000" marR="54000" anchor="ctr"/>
                </a:tc>
                <a:tc>
                  <a:txBody>
                    <a:bodyPr/>
                    <a:lstStyle/>
                    <a:p>
                      <a:pPr marL="93663" lvl="0" indent="-93663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Favorire la più ampia partecipazione degli alunni dei tre ordini di scuola a iniziative comuni (almeno il 70% della popolazione scolastica) finalizzate a promuovere la cittadinanza sostenibile.</a:t>
                      </a:r>
                    </a:p>
                    <a:p>
                      <a:pPr marL="93663" lvl="0" indent="-93663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Valorizzare comportamenti pro-sociali riconoscendo meriti e talenti.</a:t>
                      </a:r>
                      <a:endParaRPr lang="it-IT" sz="1600" dirty="0">
                        <a:effectLst/>
                      </a:endParaRPr>
                    </a:p>
                    <a:p>
                      <a:pPr marL="93663" indent="-93663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Orientare l'azione sanzionatoria per promuovere competenze sociali e civiche.</a:t>
                      </a:r>
                      <a:endParaRPr lang="it-IT" sz="1600" dirty="0"/>
                    </a:p>
                  </a:txBody>
                  <a:tcPr marL="54000" marR="54000" marT="36000" marB="36000" anchor="ctr"/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eaLnBrk="0" hangingPunct="0"/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Sviluppare le competenze digitali degli alunni e promuovere un utilizzo efficace delle TIC.</a:t>
                      </a:r>
                    </a:p>
                  </a:txBody>
                  <a:tcPr marL="54000" marR="54000" anchor="ctr"/>
                </a:tc>
                <a:tc>
                  <a:txBody>
                    <a:bodyPr/>
                    <a:lstStyle/>
                    <a:p>
                      <a:pPr marL="93663" marR="0" lvl="0" indent="-93663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Integrare efficacemente le TIC nel lavoro d'aula quotidiano, utilizzando i dispositivi nelle pratiche didattiche.</a:t>
                      </a:r>
                    </a:p>
                  </a:txBody>
                  <a:tcPr marL="54000" marR="54000" marT="36000" marB="36000" anchor="ctr"/>
                </a:tc>
                <a:extLst>
                  <a:ext uri="{0D108BD9-81ED-4DB2-BD59-A6C34878D82A}">
                    <a16:rowId xmlns:a16="http://schemas.microsoft.com/office/drawing/2014/main" val="477303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54000" marR="54000" anchor="ctr"/>
                </a:tc>
                <a:tc>
                  <a:txBody>
                    <a:bodyPr/>
                    <a:lstStyle/>
                    <a:p>
                      <a:pPr eaLnBrk="0" hangingPunct="0"/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Implementare la Didattica Digitale Integrata</a:t>
                      </a:r>
                    </a:p>
                  </a:txBody>
                  <a:tcPr marL="54000" marR="54000" anchor="ctr"/>
                </a:tc>
                <a:tc>
                  <a:txBody>
                    <a:bodyPr/>
                    <a:lstStyle/>
                    <a:p>
                      <a:pPr marL="93663" marR="0" lvl="0" indent="-93663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Realizzare un’efficace integrazione tra didattica tradizionale in presenza e una didattica che utilizzi strumenti, linguaggi e piattaforme digitali come nuovi ambienti di apprendimento</a:t>
                      </a:r>
                    </a:p>
                  </a:txBody>
                  <a:tcPr marL="54000" marR="54000" marT="36000" marB="36000" anchor="ctr"/>
                </a:tc>
                <a:extLst>
                  <a:ext uri="{0D108BD9-81ED-4DB2-BD59-A6C34878D82A}">
                    <a16:rowId xmlns:a16="http://schemas.microsoft.com/office/drawing/2014/main" val="3017296590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BEFE1D9-5EEE-4932-9DFA-08538F7386B0}"/>
              </a:ext>
            </a:extLst>
          </p:cNvPr>
          <p:cNvSpPr txBox="1"/>
          <p:nvPr/>
        </p:nvSpPr>
        <p:spPr>
          <a:xfrm>
            <a:off x="827584" y="476672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u="sng" dirty="0"/>
              <a:t>PRIORITÀ STRATEGICHE DESUNTE DAL RAPPORTO DI AUTOVALUTAZIONE</a:t>
            </a:r>
          </a:p>
        </p:txBody>
      </p:sp>
    </p:spTree>
    <p:extLst>
      <p:ext uri="{BB962C8B-B14F-4D97-AF65-F5344CB8AC3E}">
        <p14:creationId xmlns:p14="http://schemas.microsoft.com/office/powerpoint/2010/main" val="3545559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886635"/>
              </p:ext>
            </p:extLst>
          </p:nvPr>
        </p:nvGraphicFramePr>
        <p:xfrm>
          <a:off x="1043608" y="1340768"/>
          <a:ext cx="7670824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6608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2202039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  <a:gridCol w="3142177">
                  <a:extLst>
                    <a:ext uri="{9D8B030D-6E8A-4147-A177-3AD203B41FA5}">
                      <a16:colId xmlns:a16="http://schemas.microsoft.com/office/drawing/2014/main" val="2400734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ESITI DEGLI STUDENTI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DELLA PRIORITÀ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 TRAGUARDO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Risultati a distanza 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eaLnBrk="0" hangingPunct="0"/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la continuità tra cicli in termini di raccordo sulla definizione dei profili degli alunni in ingresso e in uscita.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Condividere strumenti comuni per il passaggio delle informazioni, per la verifica dei livelli raggiunti e per la restituzione degli esiti;</a:t>
                      </a:r>
                      <a:endParaRPr lang="it-IT" sz="1600" dirty="0"/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Aumentare almeno del 5% il numero degli alunni che seguono il consiglio orientativo rilasciato dalla scuola;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Ridurre il differenziale negativo tra gli esiti in uscita e quelli in ingresso e a distanza.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AC1E5E5-0D08-4E37-8D3C-502745364F4B}"/>
              </a:ext>
            </a:extLst>
          </p:cNvPr>
          <p:cNvSpPr txBox="1"/>
          <p:nvPr/>
        </p:nvSpPr>
        <p:spPr>
          <a:xfrm>
            <a:off x="827584" y="476672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u="sng" dirty="0"/>
              <a:t>PRIORITÀ STRATEGICHE DESUNTE DAL RAPPORTO DI AUTOVALUTAZIONE</a:t>
            </a:r>
          </a:p>
        </p:txBody>
      </p:sp>
    </p:spTree>
    <p:extLst>
      <p:ext uri="{BB962C8B-B14F-4D97-AF65-F5344CB8AC3E}">
        <p14:creationId xmlns:p14="http://schemas.microsoft.com/office/powerpoint/2010/main" val="1097149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827584" y="476672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DESUNTI DAL RAPPORTO DI AUTOVALUTAZIONE</a:t>
            </a:r>
            <a:endParaRPr lang="it-IT" sz="1600" b="1" i="1" u="sng" dirty="0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70455"/>
              </p:ext>
            </p:extLst>
          </p:nvPr>
        </p:nvGraphicFramePr>
        <p:xfrm>
          <a:off x="1043608" y="1340768"/>
          <a:ext cx="7848872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</a:tblGrid>
              <a:tr h="378832">
                <a:tc>
                  <a:txBody>
                    <a:bodyPr/>
                    <a:lstStyle/>
                    <a:p>
                      <a:pPr algn="ctr"/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 DI PROCESSO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DESCRIZIONE DELL’OBIETTIVO DI PROCESSO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Curricolo, progettazione e valutazione</a:t>
                      </a:r>
                      <a:endParaRPr lang="it-IT" sz="18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Implementare la Didattica Digitale Integrata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Progettare prove standardizzate interne per classi parallele e costruire comuni strumenti formalizzati di rilevazione delle competenze.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686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Inclusione e differenziazione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Implementare una didattica inclusiva per rispondere alle esigenze degli alunni con bisogni educativi speciali.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409294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</p:spTree>
    <p:extLst>
      <p:ext uri="{BB962C8B-B14F-4D97-AF65-F5344CB8AC3E}">
        <p14:creationId xmlns:p14="http://schemas.microsoft.com/office/powerpoint/2010/main" val="1632720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sse">
  <a:themeElements>
    <a:clrScheme name="Parallass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ss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ss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Parallasse</Template>
  <TotalTime>8762</TotalTime>
  <Words>1907</Words>
  <Application>Microsoft Office PowerPoint</Application>
  <PresentationFormat>Presentazione su schermo (4:3)</PresentationFormat>
  <Paragraphs>263</Paragraphs>
  <Slides>33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8" baseType="lpstr">
      <vt:lpstr>Arial</vt:lpstr>
      <vt:lpstr>Calibri</vt:lpstr>
      <vt:lpstr>Corbel</vt:lpstr>
      <vt:lpstr>Times New Roman</vt:lpstr>
      <vt:lpstr>Parallasse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Utente</cp:lastModifiedBy>
  <cp:revision>220</cp:revision>
  <dcterms:created xsi:type="dcterms:W3CDTF">2016-06-30T12:30:46Z</dcterms:created>
  <dcterms:modified xsi:type="dcterms:W3CDTF">2022-06-28T10:16:39Z</dcterms:modified>
</cp:coreProperties>
</file>