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2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charts/chart43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4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5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charts/chart46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47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48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charts/chart49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charts/chart50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charts/chart51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charts/chart52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charts/chart53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charts/chart54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charts/chart55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charts/chart56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charts/chart57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charts/chart58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9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60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1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2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3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4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5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6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charts/chart67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charts/chart68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charts/chart69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charts/chart70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charts/chart71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charts/chart72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drawings/drawing3.xml" ContentType="application/vnd.openxmlformats-officedocument.drawingml.chartshapes+xml"/>
  <Override PartName="/ppt/charts/chart73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charts/chart74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charts/chart75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charts/chart76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26" r:id="rId3"/>
    <p:sldId id="401" r:id="rId4"/>
    <p:sldId id="404" r:id="rId5"/>
    <p:sldId id="403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8" r:id="rId14"/>
    <p:sldId id="448" r:id="rId15"/>
    <p:sldId id="449" r:id="rId16"/>
    <p:sldId id="450" r:id="rId17"/>
    <p:sldId id="451" r:id="rId18"/>
    <p:sldId id="453" r:id="rId19"/>
    <p:sldId id="452" r:id="rId20"/>
    <p:sldId id="431" r:id="rId21"/>
    <p:sldId id="434" r:id="rId22"/>
    <p:sldId id="445" r:id="rId23"/>
    <p:sldId id="446" r:id="rId24"/>
    <p:sldId id="447" r:id="rId25"/>
    <p:sldId id="435" r:id="rId26"/>
    <p:sldId id="436" r:id="rId27"/>
    <p:sldId id="454" r:id="rId28"/>
    <p:sldId id="455" r:id="rId29"/>
    <p:sldId id="456" r:id="rId30"/>
    <p:sldId id="457" r:id="rId31"/>
    <p:sldId id="440" r:id="rId32"/>
    <p:sldId id="441" r:id="rId33"/>
    <p:sldId id="45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2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alun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genitor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genitor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genitori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25_05_risposte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alunn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25_05_risposte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25_05_risposte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genitori_risposte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insegnanti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insegnanti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insegnanti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25_05_risposte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25_05_risposte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fisso\da_spostare\2021\questionari\25_05_risposte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insegnanti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0.xml"/><Relationship Id="rId1" Type="http://schemas.microsoft.com/office/2011/relationships/chartStyle" Target="style50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1.xml"/><Relationship Id="rId1" Type="http://schemas.microsoft.com/office/2011/relationships/chartStyle" Target="style51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52.xml"/><Relationship Id="rId1" Type="http://schemas.microsoft.com/office/2011/relationships/chartStyle" Target="style52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3.xml"/><Relationship Id="rId1" Type="http://schemas.microsoft.com/office/2011/relationships/chartStyle" Target="style53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4.xml"/><Relationship Id="rId1" Type="http://schemas.microsoft.com/office/2011/relationships/chartStyle" Target="style54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5.xml"/><Relationship Id="rId1" Type="http://schemas.microsoft.com/office/2011/relationships/chartStyle" Target="style55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6.xml"/><Relationship Id="rId1" Type="http://schemas.microsoft.com/office/2011/relationships/chartStyle" Target="style56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5.xml"/><Relationship Id="rId1" Type="http://schemas.microsoft.com/office/2011/relationships/chartStyle" Target="style65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6.xml"/><Relationship Id="rId1" Type="http://schemas.microsoft.com/office/2011/relationships/chartStyle" Target="style66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67.xml"/><Relationship Id="rId1" Type="http://schemas.microsoft.com/office/2011/relationships/chartStyle" Target="style67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insegnanti_risposte.xlsx" TargetMode="External"/><Relationship Id="rId2" Type="http://schemas.microsoft.com/office/2011/relationships/chartColorStyle" Target="colors68.xml"/><Relationship Id="rId1" Type="http://schemas.microsoft.com/office/2011/relationships/chartStyle" Target="style6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insegnanti.xlsx" TargetMode="External"/><Relationship Id="rId2" Type="http://schemas.microsoft.com/office/2011/relationships/chartColorStyle" Target="colors69.xml"/><Relationship Id="rId1" Type="http://schemas.microsoft.com/office/2011/relationships/chartStyle" Target="style69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isso\da_spostare\questionari\ata.xlsx" TargetMode="External"/><Relationship Id="rId2" Type="http://schemas.microsoft.com/office/2011/relationships/chartColorStyle" Target="colors70.xml"/><Relationship Id="rId1" Type="http://schemas.microsoft.com/office/2011/relationships/chartStyle" Target="style70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71.xml"/><Relationship Id="rId1" Type="http://schemas.microsoft.com/office/2011/relationships/chartStyle" Target="style71.xml"/><Relationship Id="rId4" Type="http://schemas.openxmlformats.org/officeDocument/2006/relationships/chartUserShapes" Target="../drawings/drawing3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personaleATA_risposte.xlsx" TargetMode="External"/><Relationship Id="rId2" Type="http://schemas.microsoft.com/office/2011/relationships/chartColorStyle" Target="colors72.xml"/><Relationship Id="rId1" Type="http://schemas.microsoft.com/office/2011/relationships/chartStyle" Target="style72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ata.xlsx" TargetMode="External"/><Relationship Id="rId2" Type="http://schemas.microsoft.com/office/2011/relationships/chartColorStyle" Target="colors73.xml"/><Relationship Id="rId1" Type="http://schemas.microsoft.com/office/2011/relationships/chartStyle" Target="style73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questionari\ata.xlsx" TargetMode="External"/><Relationship Id="rId2" Type="http://schemas.microsoft.com/office/2011/relationships/chartColorStyle" Target="colors74.xml"/><Relationship Id="rId1" Type="http://schemas.microsoft.com/office/2011/relationships/chartStyle" Target="style74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personaleATA_risposte.xlsx" TargetMode="External"/><Relationship Id="rId2" Type="http://schemas.microsoft.com/office/2011/relationships/chartColorStyle" Target="colors75.xml"/><Relationship Id="rId1" Type="http://schemas.microsoft.com/office/2011/relationships/chartStyle" Target="style7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fisso\da_spostare\2021\questionari\questionarioalunni_rispost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/>
              <a:t>Primaria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6712962962962963"/>
          <c:w val="0.93888888888888888"/>
          <c:h val="0.68032626130067075"/>
        </c:manualLayout>
      </c:layout>
      <c:pie3DChart>
        <c:varyColors val="1"/>
        <c:ser>
          <c:idx val="0"/>
          <c:order val="0"/>
          <c:tx>
            <c:strRef>
              <c:f>primaria!$C$25</c:f>
              <c:strCache>
                <c:ptCount val="1"/>
                <c:pt idx="0">
                  <c:v>primaria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F1E-469C-8041-7A5D79C476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F1E-469C-8041-7A5D79C476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primaria!$D$24:$E$24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primaria!$D$25:$E$25</c:f>
              <c:numCache>
                <c:formatCode>General</c:formatCode>
                <c:ptCount val="2"/>
                <c:pt idx="0">
                  <c:v>52</c:v>
                </c:pt>
                <c:pt idx="1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1E-469C-8041-7A5D79C476C7}"/>
            </c:ext>
          </c:extLst>
        </c:ser>
        <c:ser>
          <c:idx val="1"/>
          <c:order val="1"/>
          <c:tx>
            <c:strRef>
              <c:f>primaria!$C$25</c:f>
              <c:strCache>
                <c:ptCount val="1"/>
                <c:pt idx="0">
                  <c:v>primaria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FF1E-469C-8041-7A5D79C476C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primaria!$D$24:$E$24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primaria!$C$25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1E-469C-8041-7A5D79C476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secondaria!$X$2</c:f>
              <c:strCache>
                <c:ptCount val="1"/>
                <c:pt idx="0">
                  <c:v>23) Gli insegnanti spiegano in modo chiaro e comprensibile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AA-41AB-98C9-C044AE4892C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AA-41AB-98C9-C044AE4892C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AA-41AB-98C9-C044AE4892C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AA-41AB-98C9-C044AE4892C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AA-41AB-98C9-C044AE4892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secondaria!$X$3:$X$7</c:f>
              <c:numCache>
                <c:formatCode>General</c:formatCode>
                <c:ptCount val="5"/>
                <c:pt idx="0">
                  <c:v>1</c:v>
                </c:pt>
                <c:pt idx="1">
                  <c:v>27</c:v>
                </c:pt>
                <c:pt idx="2">
                  <c:v>141</c:v>
                </c:pt>
                <c:pt idx="3">
                  <c:v>146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0AA-41AB-98C9-C044AE4892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24) Se non ti é chiaro qualcosa, i tuoi insegnanti sono disponibili a rispiegare l'argomento e/o dare ulteriori chiarimenti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secondaria!$Y$2</c:f>
              <c:strCache>
                <c:ptCount val="1"/>
                <c:pt idx="0">
                  <c:v>24) Se non ti Ã¨ chiaro qualcosa, i tuoi insegnanti sono disponibili a rispiegare l'argomento e/o dare ulteriori chiarimenti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F-4263-BAA4-0A752D079CF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1F-4263-BAA4-0A752D079CF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F-4263-BAA4-0A752D079CFF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1F-4263-BAA4-0A752D079CFF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1F-4263-BAA4-0A752D079C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secondaria!$Y$3:$Y$7</c:f>
              <c:numCache>
                <c:formatCode>General</c:formatCode>
                <c:ptCount val="5"/>
                <c:pt idx="0">
                  <c:v>4</c:v>
                </c:pt>
                <c:pt idx="1">
                  <c:v>21</c:v>
                </c:pt>
                <c:pt idx="2">
                  <c:v>99</c:v>
                </c:pt>
                <c:pt idx="3">
                  <c:v>192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1F-4263-BAA4-0A752D079CF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secondaria!$BB$2</c:f>
              <c:strCache>
                <c:ptCount val="1"/>
                <c:pt idx="0">
                  <c:v>41) Hai paura di subire atti di bullismo a scuola?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BC-48E0-8E01-AAA5DD1A5FA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BC-48E0-8E01-AAA5DD1A5FA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BC-48E0-8E01-AAA5DD1A5FA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BC-48E0-8E01-AAA5DD1A5FA1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BC-48E0-8E01-AAA5DD1A5F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secondaria!$A$22:$A$26</c:f>
              <c:strCache>
                <c:ptCount val="5"/>
                <c:pt idx="0">
                  <c:v>per niente</c:v>
                </c:pt>
                <c:pt idx="1">
                  <c:v>un po'</c:v>
                </c:pt>
                <c:pt idx="2">
                  <c:v>abbastanza</c:v>
                </c:pt>
                <c:pt idx="3">
                  <c:v>moltissimo</c:v>
                </c:pt>
                <c:pt idx="4">
                  <c:v>bianche</c:v>
                </c:pt>
              </c:strCache>
            </c:strRef>
          </c:cat>
          <c:val>
            <c:numRef>
              <c:f>secondaria!$BB$22:$BB$26</c:f>
              <c:numCache>
                <c:formatCode>General</c:formatCode>
                <c:ptCount val="5"/>
                <c:pt idx="0">
                  <c:v>148</c:v>
                </c:pt>
                <c:pt idx="1">
                  <c:v>102</c:v>
                </c:pt>
                <c:pt idx="2">
                  <c:v>39</c:v>
                </c:pt>
                <c:pt idx="3">
                  <c:v>27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BC-48E0-8E01-AAA5DD1A5F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48) Ti chiediamo se hai mai visto altri bambini subire prepotenze a scuola. Per ciascun tipo di atto, indica la frequenza.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mai</c:v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11-4589-A5F9-B219B2B0552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11-4589-A5F9-B219B2B0552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11-4589-A5F9-B219B2B0552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11-4589-A5F9-B219B2B0552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11-4589-A5F9-B219B2B055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secondaria!$BI$2:$BN$2</c:f>
              <c:strCache>
                <c:ptCount val="6"/>
                <c:pt idx="0">
                  <c:v>Prese in giro</c:v>
                </c:pt>
                <c:pt idx="1">
                  <c:v>Minacce</c:v>
                </c:pt>
                <c:pt idx="2">
                  <c:v>Botte</c:v>
                </c:pt>
                <c:pt idx="3">
                  <c:v>Furti di soldi, merende o altro</c:v>
                </c:pt>
                <c:pt idx="4">
                  <c:v>Parolacce</c:v>
                </c:pt>
                <c:pt idx="5">
                  <c:v>Impedito di giocare o stare insieme ad altri compagni</c:v>
                </c:pt>
              </c:strCache>
            </c:strRef>
          </c:cat>
          <c:val>
            <c:numRef>
              <c:f>secondaria!$BI$52:$BN$52</c:f>
              <c:numCache>
                <c:formatCode>General</c:formatCode>
                <c:ptCount val="6"/>
                <c:pt idx="0">
                  <c:v>46</c:v>
                </c:pt>
                <c:pt idx="1">
                  <c:v>148</c:v>
                </c:pt>
                <c:pt idx="2">
                  <c:v>155</c:v>
                </c:pt>
                <c:pt idx="3">
                  <c:v>218</c:v>
                </c:pt>
                <c:pt idx="4">
                  <c:v>46</c:v>
                </c:pt>
                <c:pt idx="5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11-4589-A5F9-B219B2B05527}"/>
            </c:ext>
          </c:extLst>
        </c:ser>
        <c:ser>
          <c:idx val="1"/>
          <c:order val="1"/>
          <c:tx>
            <c:v>qualche volta</c:v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secondaria!$BI$2:$BN$2</c:f>
              <c:strCache>
                <c:ptCount val="6"/>
                <c:pt idx="0">
                  <c:v>Prese in giro</c:v>
                </c:pt>
                <c:pt idx="1">
                  <c:v>Minacce</c:v>
                </c:pt>
                <c:pt idx="2">
                  <c:v>Botte</c:v>
                </c:pt>
                <c:pt idx="3">
                  <c:v>Furti di soldi, merende o altro</c:v>
                </c:pt>
                <c:pt idx="4">
                  <c:v>Parolacce</c:v>
                </c:pt>
                <c:pt idx="5">
                  <c:v>Impedito di giocare o stare insieme ad altri compagni</c:v>
                </c:pt>
              </c:strCache>
            </c:strRef>
          </c:cat>
          <c:val>
            <c:numRef>
              <c:f>secondaria!$BI$53:$BN$53</c:f>
              <c:numCache>
                <c:formatCode>General</c:formatCode>
                <c:ptCount val="6"/>
                <c:pt idx="0">
                  <c:v>151</c:v>
                </c:pt>
                <c:pt idx="1">
                  <c:v>110</c:v>
                </c:pt>
                <c:pt idx="2">
                  <c:v>115</c:v>
                </c:pt>
                <c:pt idx="3">
                  <c:v>79</c:v>
                </c:pt>
                <c:pt idx="4">
                  <c:v>94</c:v>
                </c:pt>
                <c:pt idx="5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411-4589-A5F9-B219B2B05527}"/>
            </c:ext>
          </c:extLst>
        </c:ser>
        <c:ser>
          <c:idx val="2"/>
          <c:order val="2"/>
          <c:tx>
            <c:v>spesso</c:v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secondaria!$BI$2:$BN$2</c:f>
              <c:strCache>
                <c:ptCount val="6"/>
                <c:pt idx="0">
                  <c:v>Prese in giro</c:v>
                </c:pt>
                <c:pt idx="1">
                  <c:v>Minacce</c:v>
                </c:pt>
                <c:pt idx="2">
                  <c:v>Botte</c:v>
                </c:pt>
                <c:pt idx="3">
                  <c:v>Furti di soldi, merende o altro</c:v>
                </c:pt>
                <c:pt idx="4">
                  <c:v>Parolacce</c:v>
                </c:pt>
                <c:pt idx="5">
                  <c:v>Impedito di giocare o stare insieme ad altri compagni</c:v>
                </c:pt>
              </c:strCache>
            </c:strRef>
          </c:cat>
          <c:val>
            <c:numRef>
              <c:f>secondaria!$BI$54:$BN$54</c:f>
              <c:numCache>
                <c:formatCode>General</c:formatCode>
                <c:ptCount val="6"/>
                <c:pt idx="0">
                  <c:v>117</c:v>
                </c:pt>
                <c:pt idx="1">
                  <c:v>54</c:v>
                </c:pt>
                <c:pt idx="2">
                  <c:v>43</c:v>
                </c:pt>
                <c:pt idx="3">
                  <c:v>18</c:v>
                </c:pt>
                <c:pt idx="4">
                  <c:v>172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11-4589-A5F9-B219B2B05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87256584"/>
        <c:axId val="587260192"/>
      </c:barChart>
      <c:catAx>
        <c:axId val="58725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260192"/>
        <c:crosses val="autoZero"/>
        <c:auto val="1"/>
        <c:lblAlgn val="ctr"/>
        <c:lblOffset val="100"/>
        <c:noMultiLvlLbl val="0"/>
      </c:catAx>
      <c:valAx>
        <c:axId val="58726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256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secondaria!$CI$2</c:f>
              <c:strCache>
                <c:ptCount val="1"/>
                <c:pt idx="0">
                  <c:v>57) Secondo te, nella tua scuola, c'é qualcuno che compie delle prepotenze, comportandosi da bullo?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74-4C86-9C52-BF0EC4B34DF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74-4C86-9C52-BF0EC4B34DF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74-4C86-9C52-BF0EC4B34DF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74-4C86-9C52-BF0EC4B34DF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74-4C86-9C52-BF0EC4B34D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secondaria!$A$104:$A$107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non so</c:v>
                </c:pt>
                <c:pt idx="3">
                  <c:v>bianche</c:v>
                </c:pt>
              </c:strCache>
            </c:strRef>
          </c:cat>
          <c:val>
            <c:numRef>
              <c:f>secondaria!$CI$104:$CI$107</c:f>
              <c:numCache>
                <c:formatCode>General</c:formatCode>
                <c:ptCount val="4"/>
                <c:pt idx="0">
                  <c:v>77</c:v>
                </c:pt>
                <c:pt idx="1">
                  <c:v>24</c:v>
                </c:pt>
                <c:pt idx="2">
                  <c:v>81</c:v>
                </c:pt>
                <c:pt idx="3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074-4C86-9C52-BF0EC4B34D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49) Ti chiediamo se tu hai mai subito prepotenze da parte di altri ragazzi. Per ciascun tipo di atto, indica la frequenza.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2541816341394166"/>
          <c:y val="0.14175537974774816"/>
          <c:w val="0.80757878754212509"/>
          <c:h val="0.572736348582355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secondaria!$A$52</c:f>
              <c:strCache>
                <c:ptCount val="1"/>
                <c:pt idx="0">
                  <c:v>Mai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secondaria!$BO$2:$CA$2</c:f>
              <c:strCache>
                <c:ptCount val="13"/>
                <c:pt idx="0">
                  <c:v> Sono stato preso in giro per il mio aspetto fisico</c:v>
                </c:pt>
                <c:pt idx="1">
                  <c:v>Sono stato preso in giro per come mi vesto</c:v>
                </c:pt>
                <c:pt idx="2">
                  <c:v>Sono stato minacciato</c:v>
                </c:pt>
                <c:pt idx="3">
                  <c:v>Sono stato escluso dai giochi</c:v>
                </c:pt>
                <c:pt idx="4">
                  <c:v>Sono stato picchiato con calci o pugni</c:v>
                </c:pt>
                <c:pt idx="5">
                  <c:v>Sono stato spintonato</c:v>
                </c:pt>
                <c:pt idx="6">
                  <c:v>Sono stato preso in giro perché mi considerano debole</c:v>
                </c:pt>
                <c:pt idx="7">
                  <c:v>Mi Hanno rotto un libro, un quaderno o qualcos'altro</c:v>
                </c:pt>
                <c:pt idx="8">
                  <c:v>Mi hanno rubato i soldi, la merenda o qualcos'altro</c:v>
                </c:pt>
                <c:pt idx="9">
                  <c:v>Mi hanno detto parolacce</c:v>
                </c:pt>
                <c:pt idx="10">
                  <c:v>Mi hanno impedito di giocare con gli altri durante la ricreazione</c:v>
                </c:pt>
                <c:pt idx="11">
                  <c:v>Mi hanno preso in giro perché non vado bene a scuola</c:v>
                </c:pt>
                <c:pt idx="12">
                  <c:v>Si sono presi gioco di me sui social o mi hanno bannato dai gruppi</c:v>
                </c:pt>
              </c:strCache>
            </c:strRef>
          </c:cat>
          <c:val>
            <c:numRef>
              <c:f>secondaria!$BO$52:$CA$52</c:f>
              <c:numCache>
                <c:formatCode>General</c:formatCode>
                <c:ptCount val="13"/>
                <c:pt idx="0">
                  <c:v>206</c:v>
                </c:pt>
                <c:pt idx="1">
                  <c:v>233</c:v>
                </c:pt>
                <c:pt idx="2">
                  <c:v>242</c:v>
                </c:pt>
                <c:pt idx="3">
                  <c:v>210</c:v>
                </c:pt>
                <c:pt idx="4">
                  <c:v>273</c:v>
                </c:pt>
                <c:pt idx="5">
                  <c:v>214</c:v>
                </c:pt>
                <c:pt idx="6">
                  <c:v>244</c:v>
                </c:pt>
                <c:pt idx="7">
                  <c:v>264</c:v>
                </c:pt>
                <c:pt idx="8">
                  <c:v>290</c:v>
                </c:pt>
                <c:pt idx="9">
                  <c:v>161</c:v>
                </c:pt>
                <c:pt idx="10">
                  <c:v>263</c:v>
                </c:pt>
                <c:pt idx="11">
                  <c:v>264</c:v>
                </c:pt>
                <c:pt idx="12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6-4D4F-93ED-9B9EAE9D000C}"/>
            </c:ext>
          </c:extLst>
        </c:ser>
        <c:ser>
          <c:idx val="1"/>
          <c:order val="1"/>
          <c:tx>
            <c:strRef>
              <c:f>secondaria!$A$53</c:f>
              <c:strCache>
                <c:ptCount val="1"/>
                <c:pt idx="0">
                  <c:v>Qualche volta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secondaria!$BO$2:$CA$2</c:f>
              <c:strCache>
                <c:ptCount val="13"/>
                <c:pt idx="0">
                  <c:v> Sono stato preso in giro per il mio aspetto fisico</c:v>
                </c:pt>
                <c:pt idx="1">
                  <c:v>Sono stato preso in giro per come mi vesto</c:v>
                </c:pt>
                <c:pt idx="2">
                  <c:v>Sono stato minacciato</c:v>
                </c:pt>
                <c:pt idx="3">
                  <c:v>Sono stato escluso dai giochi</c:v>
                </c:pt>
                <c:pt idx="4">
                  <c:v>Sono stato picchiato con calci o pugni</c:v>
                </c:pt>
                <c:pt idx="5">
                  <c:v>Sono stato spintonato</c:v>
                </c:pt>
                <c:pt idx="6">
                  <c:v>Sono stato preso in giro perché mi considerano debole</c:v>
                </c:pt>
                <c:pt idx="7">
                  <c:v>Mi Hanno rotto un libro, un quaderno o qualcos'altro</c:v>
                </c:pt>
                <c:pt idx="8">
                  <c:v>Mi hanno rubato i soldi, la merenda o qualcos'altro</c:v>
                </c:pt>
                <c:pt idx="9">
                  <c:v>Mi hanno detto parolacce</c:v>
                </c:pt>
                <c:pt idx="10">
                  <c:v>Mi hanno impedito di giocare con gli altri durante la ricreazione</c:v>
                </c:pt>
                <c:pt idx="11">
                  <c:v>Mi hanno preso in giro perché non vado bene a scuola</c:v>
                </c:pt>
                <c:pt idx="12">
                  <c:v>Si sono presi gioco di me sui social o mi hanno bannato dai gruppi</c:v>
                </c:pt>
              </c:strCache>
            </c:strRef>
          </c:cat>
          <c:val>
            <c:numRef>
              <c:f>secondaria!$BO$53:$CA$53</c:f>
              <c:numCache>
                <c:formatCode>General</c:formatCode>
                <c:ptCount val="13"/>
                <c:pt idx="0">
                  <c:v>85</c:v>
                </c:pt>
                <c:pt idx="1">
                  <c:v>59</c:v>
                </c:pt>
                <c:pt idx="2">
                  <c:v>54</c:v>
                </c:pt>
                <c:pt idx="3">
                  <c:v>68</c:v>
                </c:pt>
                <c:pt idx="4">
                  <c:v>33</c:v>
                </c:pt>
                <c:pt idx="5">
                  <c:v>80</c:v>
                </c:pt>
                <c:pt idx="6">
                  <c:v>50</c:v>
                </c:pt>
                <c:pt idx="7">
                  <c:v>47</c:v>
                </c:pt>
                <c:pt idx="8">
                  <c:v>18</c:v>
                </c:pt>
                <c:pt idx="9">
                  <c:v>111</c:v>
                </c:pt>
                <c:pt idx="10">
                  <c:v>37</c:v>
                </c:pt>
                <c:pt idx="11">
                  <c:v>38</c:v>
                </c:pt>
                <c:pt idx="1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6-4D4F-93ED-9B9EAE9D000C}"/>
            </c:ext>
          </c:extLst>
        </c:ser>
        <c:ser>
          <c:idx val="2"/>
          <c:order val="2"/>
          <c:tx>
            <c:strRef>
              <c:f>secondaria!$A$54</c:f>
              <c:strCache>
                <c:ptCount val="1"/>
                <c:pt idx="0">
                  <c:v>Spesso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secondaria!$BO$2:$CA$2</c:f>
              <c:strCache>
                <c:ptCount val="13"/>
                <c:pt idx="0">
                  <c:v> Sono stato preso in giro per il mio aspetto fisico</c:v>
                </c:pt>
                <c:pt idx="1">
                  <c:v>Sono stato preso in giro per come mi vesto</c:v>
                </c:pt>
                <c:pt idx="2">
                  <c:v>Sono stato minacciato</c:v>
                </c:pt>
                <c:pt idx="3">
                  <c:v>Sono stato escluso dai giochi</c:v>
                </c:pt>
                <c:pt idx="4">
                  <c:v>Sono stato picchiato con calci o pugni</c:v>
                </c:pt>
                <c:pt idx="5">
                  <c:v>Sono stato spintonato</c:v>
                </c:pt>
                <c:pt idx="6">
                  <c:v>Sono stato preso in giro perché mi considerano debole</c:v>
                </c:pt>
                <c:pt idx="7">
                  <c:v>Mi Hanno rotto un libro, un quaderno o qualcos'altro</c:v>
                </c:pt>
                <c:pt idx="8">
                  <c:v>Mi hanno rubato i soldi, la merenda o qualcos'altro</c:v>
                </c:pt>
                <c:pt idx="9">
                  <c:v>Mi hanno detto parolacce</c:v>
                </c:pt>
                <c:pt idx="10">
                  <c:v>Mi hanno impedito di giocare con gli altri durante la ricreazione</c:v>
                </c:pt>
                <c:pt idx="11">
                  <c:v>Mi hanno preso in giro perché non vado bene a scuola</c:v>
                </c:pt>
                <c:pt idx="12">
                  <c:v>Si sono presi gioco di me sui social o mi hanno bannato dai gruppi</c:v>
                </c:pt>
              </c:strCache>
            </c:strRef>
          </c:cat>
          <c:val>
            <c:numRef>
              <c:f>secondaria!$BO$54:$CA$54</c:f>
              <c:numCache>
                <c:formatCode>General</c:formatCode>
                <c:ptCount val="13"/>
                <c:pt idx="0">
                  <c:v>24</c:v>
                </c:pt>
                <c:pt idx="1">
                  <c:v>23</c:v>
                </c:pt>
                <c:pt idx="2">
                  <c:v>17</c:v>
                </c:pt>
                <c:pt idx="3">
                  <c:v>35</c:v>
                </c:pt>
                <c:pt idx="4">
                  <c:v>7</c:v>
                </c:pt>
                <c:pt idx="5">
                  <c:v>21</c:v>
                </c:pt>
                <c:pt idx="6">
                  <c:v>20</c:v>
                </c:pt>
                <c:pt idx="7">
                  <c:v>4</c:v>
                </c:pt>
                <c:pt idx="8">
                  <c:v>6</c:v>
                </c:pt>
                <c:pt idx="9">
                  <c:v>43</c:v>
                </c:pt>
                <c:pt idx="10">
                  <c:v>12</c:v>
                </c:pt>
                <c:pt idx="11">
                  <c:v>10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66-4D4F-93ED-9B9EAE9D00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87256584"/>
        <c:axId val="587260192"/>
      </c:barChart>
      <c:catAx>
        <c:axId val="58725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7260192"/>
        <c:crosses val="autoZero"/>
        <c:auto val="1"/>
        <c:lblAlgn val="ctr"/>
        <c:lblOffset val="100"/>
        <c:noMultiLvlLbl val="0"/>
      </c:catAx>
      <c:valAx>
        <c:axId val="587260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587256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4972924819053027"/>
          <c:y val="0.92302697259477573"/>
          <c:w val="0.49551510737490062"/>
          <c:h val="7.57107793552501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infanzia!$C$5</c:f>
              <c:strCache>
                <c:ptCount val="1"/>
                <c:pt idx="0">
                  <c:v>infanzia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127-4B1B-9F8A-9B09CDC87B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127-4B1B-9F8A-9B09CDC87B5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infanzia!$D$3:$E$4</c:f>
              <c:strCache>
                <c:ptCount val="2"/>
                <c:pt idx="0">
                  <c:v>votanti</c:v>
                </c:pt>
                <c:pt idx="1">
                  <c:v>non votanti</c:v>
                </c:pt>
              </c:strCache>
            </c:strRef>
          </c:cat>
          <c:val>
            <c:numRef>
              <c:f>infanzia!$D$5:$E$5</c:f>
              <c:numCache>
                <c:formatCode>General</c:formatCode>
                <c:ptCount val="2"/>
                <c:pt idx="0">
                  <c:v>41</c:v>
                </c:pt>
                <c:pt idx="1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27-4B1B-9F8A-9B09CDC87B5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infanzia!$C$6</c:f>
              <c:strCache>
                <c:ptCount val="1"/>
                <c:pt idx="0">
                  <c:v>primaria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917-49F7-B551-D69BC1D3D6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917-49F7-B551-D69BC1D3D61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infanzia!$D$3:$E$4</c:f>
              <c:strCache>
                <c:ptCount val="2"/>
                <c:pt idx="0">
                  <c:v>votanti</c:v>
                </c:pt>
                <c:pt idx="1">
                  <c:v>non votanti</c:v>
                </c:pt>
              </c:strCache>
            </c:strRef>
          </c:cat>
          <c:val>
            <c:numRef>
              <c:f>infanzia!$D$6:$E$6</c:f>
              <c:numCache>
                <c:formatCode>General</c:formatCode>
                <c:ptCount val="2"/>
                <c:pt idx="0">
                  <c:v>108</c:v>
                </c:pt>
                <c:pt idx="1">
                  <c:v>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17-49F7-B551-D69BC1D3D61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859186760065159"/>
          <c:y val="0.33094773812167505"/>
          <c:w val="0.5832565025117793"/>
          <c:h val="0.57685368939563142"/>
        </c:manualLayout>
      </c:layout>
      <c:pie3DChart>
        <c:varyColors val="1"/>
        <c:ser>
          <c:idx val="0"/>
          <c:order val="0"/>
          <c:tx>
            <c:strRef>
              <c:f>infanzia!$C$7</c:f>
              <c:strCache>
                <c:ptCount val="1"/>
                <c:pt idx="0">
                  <c:v>secondaria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E4-4D7C-A347-FD118560FF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E4-4D7C-A347-FD118560FFC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infanzia!$D$3:$E$4</c:f>
              <c:strCache>
                <c:ptCount val="2"/>
                <c:pt idx="0">
                  <c:v>votanti</c:v>
                </c:pt>
                <c:pt idx="1">
                  <c:v>non votanti</c:v>
                </c:pt>
              </c:strCache>
            </c:strRef>
          </c:cat>
          <c:val>
            <c:numRef>
              <c:f>infanzia!$D$7:$E$7</c:f>
              <c:numCache>
                <c:formatCode>General</c:formatCode>
                <c:ptCount val="2"/>
                <c:pt idx="0">
                  <c:v>176</c:v>
                </c:pt>
                <c:pt idx="1">
                  <c:v>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E4-4D7C-A347-FD118560FFC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154898815027085"/>
          <c:y val="0.30525766243936392"/>
          <c:w val="0.68981282975948155"/>
          <c:h val="0.48192233392580597"/>
        </c:manualLayout>
      </c:layout>
      <c:pie3DChart>
        <c:varyColors val="1"/>
        <c:ser>
          <c:idx val="0"/>
          <c:order val="0"/>
          <c:tx>
            <c:strRef>
              <c:f>Foglio1!$A$7</c:f>
              <c:strCache>
                <c:ptCount val="1"/>
                <c:pt idx="0">
                  <c:v>Scuola dell'Infanzia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BF8-433F-BDE2-A60988840F8B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BF8-433F-BDE2-A60988840F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Foglio1!$F$7:$G$7</c:f>
              <c:numCache>
                <c:formatCode>General</c:formatCode>
                <c:ptCount val="2"/>
                <c:pt idx="0">
                  <c:v>38</c:v>
                </c:pt>
                <c:pt idx="1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F8-433F-BDE2-A60988840F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Secondaria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6712962962962963"/>
          <c:w val="0.93888888888888888"/>
          <c:h val="0.68032626130067075"/>
        </c:manualLayout>
      </c:layout>
      <c:pie3DChart>
        <c:varyColors val="1"/>
        <c:ser>
          <c:idx val="0"/>
          <c:order val="0"/>
          <c:tx>
            <c:strRef>
              <c:f>primaria!$C$26</c:f>
              <c:strCache>
                <c:ptCount val="1"/>
                <c:pt idx="0">
                  <c:v>secondaria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ECE-4D11-8E0E-C8818787CE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ECE-4D11-8E0E-C8818787CEA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primaria!$D$24:$E$24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primaria!$D$26:$E$26</c:f>
              <c:numCache>
                <c:formatCode>General</c:formatCode>
                <c:ptCount val="2"/>
                <c:pt idx="0">
                  <c:v>212</c:v>
                </c:pt>
                <c:pt idx="1">
                  <c:v>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CE-4D11-8E0E-C8818787CEA5}"/>
            </c:ext>
          </c:extLst>
        </c:ser>
        <c:ser>
          <c:idx val="1"/>
          <c:order val="1"/>
          <c:tx>
            <c:strRef>
              <c:f>primaria!$C$26</c:f>
              <c:strCache>
                <c:ptCount val="1"/>
                <c:pt idx="0">
                  <c:v>secondaria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7ECE-4D11-8E0E-C8818787CEA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primaria!$D$24:$E$24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primaria!$C$26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ECE-4D11-8E0E-C8818787CEA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Foglio1!$A$8</c:f>
              <c:strCache>
                <c:ptCount val="1"/>
                <c:pt idx="0">
                  <c:v>Scuola Primaria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2A-410F-94E2-A0732D5CC52C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2A-410F-94E2-A0732D5CC5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Foglio1!$F$8:$G$8</c:f>
              <c:numCache>
                <c:formatCode>General</c:formatCode>
                <c:ptCount val="2"/>
                <c:pt idx="0">
                  <c:v>111</c:v>
                </c:pt>
                <c:pt idx="1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2A-410F-94E2-A0732D5CC52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965192642486392"/>
          <c:w val="0.66932331190840322"/>
          <c:h val="0.46700339133857882"/>
        </c:manualLayout>
      </c:layout>
      <c:pie3DChart>
        <c:varyColors val="1"/>
        <c:ser>
          <c:idx val="0"/>
          <c:order val="0"/>
          <c:tx>
            <c:strRef>
              <c:f>Foglio1!$A$9</c:f>
              <c:strCache>
                <c:ptCount val="1"/>
                <c:pt idx="0">
                  <c:v>Scuola Secondaria di primo grado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A00-4AE8-B3CA-228C98071B97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A00-4AE8-B3CA-228C98071B97}"/>
              </c:ext>
            </c:extLst>
          </c:dPt>
          <c:dLbls>
            <c:dLbl>
              <c:idx val="0"/>
              <c:layout>
                <c:manualLayout>
                  <c:x val="0.17477029221433746"/>
                  <c:y val="-4.48698022105099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00-4AE8-B3CA-228C98071B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Foglio1!$F$9:$G$9</c:f>
              <c:numCache>
                <c:formatCode>General</c:formatCode>
                <c:ptCount val="2"/>
                <c:pt idx="0">
                  <c:v>83</c:v>
                </c:pt>
                <c:pt idx="1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00-4AE8-B3CA-228C98071B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376645507964378"/>
          <c:y val="0.44993190713771908"/>
          <c:w val="0.35697409694092852"/>
          <c:h val="0.37793842459739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tittigenitori!$D$1</c:f>
              <c:strCache>
                <c:ptCount val="1"/>
                <c:pt idx="0">
                  <c:v>3) I docenti illustrano con chiarezza modi, tempi e contenuti del lavoro scolastico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E7-4850-A364-ABA4F90E28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E7-4850-A364-ABA4F90E28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E7-4850-A364-ABA4F90E28A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E7-4850-A364-ABA4F90E28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FE7-4850-A364-ABA4F90E28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tittigenitori!$D$2:$D$6</c:f>
              <c:numCache>
                <c:formatCode>General</c:formatCode>
                <c:ptCount val="5"/>
                <c:pt idx="0">
                  <c:v>6</c:v>
                </c:pt>
                <c:pt idx="1">
                  <c:v>21</c:v>
                </c:pt>
                <c:pt idx="2">
                  <c:v>107</c:v>
                </c:pt>
                <c:pt idx="3">
                  <c:v>97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FE7-4850-A364-ABA4F90E28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tittigenitori!$E$1</c:f>
              <c:strCache>
                <c:ptCount val="1"/>
                <c:pt idx="0">
                  <c:v>4) I docenti illustrano con precisione e chiarezza i criteri di valutazione adottati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2A-4969-9E9D-86F93A4D26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2A-4969-9E9D-86F93A4D26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2A-4969-9E9D-86F93A4D26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2A-4969-9E9D-86F93A4D26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2A-4969-9E9D-86F93A4D26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tittigenitori!$E$2:$E$6</c:f>
              <c:numCache>
                <c:formatCode>General</c:formatCode>
                <c:ptCount val="5"/>
                <c:pt idx="0">
                  <c:v>10</c:v>
                </c:pt>
                <c:pt idx="1">
                  <c:v>29</c:v>
                </c:pt>
                <c:pt idx="2">
                  <c:v>121</c:v>
                </c:pt>
                <c:pt idx="3">
                  <c:v>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12A-4969-9E9D-86F93A4D26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416660332087853"/>
          <c:y val="0.23788276465441824"/>
          <c:w val="0.4172682080158735"/>
          <c:h val="0.60377114319043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tittigenitori!$G$1</c:f>
              <c:strCache>
                <c:ptCount val="1"/>
                <c:pt idx="0">
                  <c:v>6) La scuola informa con efficacia sull'andamento scolastico degli alunni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39-4265-8D68-0650C2BCFE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39-4265-8D68-0650C2BCFE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39-4265-8D68-0650C2BCFE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39-4265-8D68-0650C2BCFE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E39-4265-8D68-0650C2BCFE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tittigenitori!$G$2:$G$6</c:f>
              <c:numCache>
                <c:formatCode>General</c:formatCode>
                <c:ptCount val="5"/>
                <c:pt idx="0">
                  <c:v>3</c:v>
                </c:pt>
                <c:pt idx="1">
                  <c:v>16</c:v>
                </c:pt>
                <c:pt idx="2">
                  <c:v>108</c:v>
                </c:pt>
                <c:pt idx="3">
                  <c:v>105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39-4265-8D68-0650C2BCFE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tittigenitori!$I$1</c:f>
              <c:strCache>
                <c:ptCount val="1"/>
                <c:pt idx="0">
                  <c:v>8) Gli insegnanti incoraggiano gli alunni e li sostengono nel dare il meglio di sé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A1-4A4F-AE55-413B513764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A1-4A4F-AE55-413B513764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A1-4A4F-AE55-413B513764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A1-4A4F-AE55-413B513764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AA1-4A4F-AE55-413B513764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tittigenitori!$I$2:$I$6</c:f>
              <c:numCache>
                <c:formatCode>General</c:formatCode>
                <c:ptCount val="5"/>
                <c:pt idx="0">
                  <c:v>7</c:v>
                </c:pt>
                <c:pt idx="1">
                  <c:v>30</c:v>
                </c:pt>
                <c:pt idx="2">
                  <c:v>96</c:v>
                </c:pt>
                <c:pt idx="3">
                  <c:v>99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AA1-4A4F-AE55-413B513764D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tittigenitori!$J$1</c:f>
              <c:strCache>
                <c:ptCount val="1"/>
                <c:pt idx="0">
                  <c:v>9) Suo figlio sta maturando un pensiero libero e autonomo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52-4D52-A36C-EAA8FBBB2E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52-4D52-A36C-EAA8FBBB2E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52-4D52-A36C-EAA8FBBB2E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52-4D52-A36C-EAA8FBBB2E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52-4D52-A36C-EAA8FBBB2E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tittigenitori!$J$2:$J$6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113</c:v>
                </c:pt>
                <c:pt idx="3">
                  <c:v>107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52-4D52-A36C-EAA8FBBB2E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tittigenitori!$K$1</c:f>
              <c:strCache>
                <c:ptCount val="1"/>
                <c:pt idx="0">
                  <c:v>10) Suo figlio sta acquisendo un buon metodo di studio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7-43CB-A5F2-2F27C262D3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7-43CB-A5F2-2F27C262D3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67-43CB-A5F2-2F27C262D3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67-43CB-A5F2-2F27C262D3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67-43CB-A5F2-2F27C262D3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tittigenitori!$K$2:$K$6</c:f>
              <c:numCache>
                <c:formatCode>General</c:formatCode>
                <c:ptCount val="5"/>
                <c:pt idx="0">
                  <c:v>5</c:v>
                </c:pt>
                <c:pt idx="1">
                  <c:v>24</c:v>
                </c:pt>
                <c:pt idx="2">
                  <c:v>113</c:v>
                </c:pt>
                <c:pt idx="3">
                  <c:v>88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67-43CB-A5F2-2F27C262D3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tittigenitori!$N$1</c:f>
              <c:strCache>
                <c:ptCount val="1"/>
                <c:pt idx="0">
                  <c:v>13) Questa scuola prepara adeguatamente gli alunni affinchè possano trovarsi bene negli studi futuri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83-47D1-8131-5E57EF7B63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83-47D1-8131-5E57EF7B63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83-47D1-8131-5E57EF7B63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83-47D1-8131-5E57EF7B63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83-47D1-8131-5E57EF7B63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tittigenitori!$N$2:$N$6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131</c:v>
                </c:pt>
                <c:pt idx="3">
                  <c:v>76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383-47D1-8131-5E57EF7B63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tittigenitori!$U$1</c:f>
              <c:strCache>
                <c:ptCount val="1"/>
                <c:pt idx="0">
                  <c:v>20) Suo figlio si trova bene con i suoi insegnanti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06-478C-8227-80E0652A0A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06-478C-8227-80E0652A0A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06-478C-8227-80E0652A0A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06-478C-8227-80E0652A0A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06-478C-8227-80E0652A0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tittigenitori!$U$2:$U$6</c:f>
              <c:numCache>
                <c:formatCode>General</c:formatCode>
                <c:ptCount val="5"/>
                <c:pt idx="0">
                  <c:v>3</c:v>
                </c:pt>
                <c:pt idx="1">
                  <c:v>23</c:v>
                </c:pt>
                <c:pt idx="2">
                  <c:v>79</c:v>
                </c:pt>
                <c:pt idx="3">
                  <c:v>127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F06-478C-8227-80E0652A0A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Scuola</a:t>
            </a:r>
            <a:r>
              <a:rPr lang="en-US" sz="1600" dirty="0"/>
              <a:t> Primaria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72144120720581"/>
          <c:y val="0.29168658685841042"/>
          <c:w val="0.53891346084615821"/>
          <c:h val="0.58985169815650573"/>
        </c:manualLayout>
      </c:layout>
      <c:pie3DChart>
        <c:varyColors val="1"/>
        <c:ser>
          <c:idx val="0"/>
          <c:order val="0"/>
          <c:tx>
            <c:strRef>
              <c:f>Foglio1!$A$4</c:f>
              <c:strCache>
                <c:ptCount val="1"/>
                <c:pt idx="0">
                  <c:v>Scuola Primaria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96-43B0-A61B-8BA3961B84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96-43B0-A61B-8BA3961B84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Foglio1!$F$4:$G$4</c:f>
              <c:numCache>
                <c:formatCode>General</c:formatCode>
                <c:ptCount val="2"/>
                <c:pt idx="0">
                  <c:v>161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96-43B0-A61B-8BA3961B84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tittigenitori!$V$1</c:f>
              <c:strCache>
                <c:ptCount val="1"/>
                <c:pt idx="0">
                  <c:v>21) Suo figlio si trova bene con i suoi compagni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17-4C8F-9B18-7F76087CBD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17-4C8F-9B18-7F76087CBD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17-4C8F-9B18-7F76087CBD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17-4C8F-9B18-7F76087CBD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917-4C8F-9B18-7F76087CBD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tittigenitori!$V$2:$V$6</c:f>
              <c:numCache>
                <c:formatCode>General</c:formatCode>
                <c:ptCount val="5"/>
                <c:pt idx="0">
                  <c:v>8</c:v>
                </c:pt>
                <c:pt idx="1">
                  <c:v>17</c:v>
                </c:pt>
                <c:pt idx="2">
                  <c:v>96</c:v>
                </c:pt>
                <c:pt idx="3">
                  <c:v>111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17-4C8F-9B18-7F76087CBD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tittigenitori!$W$1</c:f>
              <c:strCache>
                <c:ptCount val="1"/>
                <c:pt idx="0">
                  <c:v>22) Nella classe di suo figlio si sono verificati episodi di comportamenti sleali e scorretti da parte di alunni ai danni di altri compagni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F-414A-8403-ED9B1CF261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CF-414A-8403-ED9B1CF261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CF-414A-8403-ED9B1CF261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CF-414A-8403-ED9B1CF261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5CF-414A-8403-ED9B1CF261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tittigenitori!$W$2:$W$6</c:f>
              <c:numCache>
                <c:formatCode>General</c:formatCode>
                <c:ptCount val="5"/>
                <c:pt idx="0">
                  <c:v>72</c:v>
                </c:pt>
                <c:pt idx="1">
                  <c:v>49</c:v>
                </c:pt>
                <c:pt idx="2">
                  <c:v>58</c:v>
                </c:pt>
                <c:pt idx="3">
                  <c:v>47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CF-414A-8403-ED9B1CF261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tittigenitori!$X$1</c:f>
              <c:strCache>
                <c:ptCount val="1"/>
                <c:pt idx="0">
                  <c:v>23) La risposta della scuola sulle problematiche comportamentali manifestate dagli alunni è puntuale ed efficace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35-46CC-9AB1-E0E716088D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35-46CC-9AB1-E0E716088D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35-46CC-9AB1-E0E716088D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35-46CC-9AB1-E0E716088D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35-46CC-9AB1-E0E716088D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tittigenitori!$X$2:$X$6</c:f>
              <c:numCache>
                <c:formatCode>General</c:formatCode>
                <c:ptCount val="5"/>
                <c:pt idx="0">
                  <c:v>14</c:v>
                </c:pt>
                <c:pt idx="1">
                  <c:v>35</c:v>
                </c:pt>
                <c:pt idx="2">
                  <c:v>121</c:v>
                </c:pt>
                <c:pt idx="3">
                  <c:v>57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35-46CC-9AB1-E0E71608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tittigenitori!$AB$1</c:f>
              <c:strCache>
                <c:ptCount val="1"/>
                <c:pt idx="0">
                  <c:v>27) Il personale scolastico, nello svolgere il proprio lavoro, si mostra cordiale e disponibile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2E-48C2-B981-0AC3A1EC00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2E-48C2-B981-0AC3A1EC00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2E-48C2-B981-0AC3A1EC00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92E-48C2-B981-0AC3A1EC00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92E-48C2-B981-0AC3A1EC00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tittigenitori!$AB$2:$AB$6</c:f>
              <c:numCache>
                <c:formatCode>General</c:formatCode>
                <c:ptCount val="5"/>
                <c:pt idx="0">
                  <c:v>3</c:v>
                </c:pt>
                <c:pt idx="1">
                  <c:v>18</c:v>
                </c:pt>
                <c:pt idx="2">
                  <c:v>122</c:v>
                </c:pt>
                <c:pt idx="3">
                  <c:v>88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2E-48C2-B981-0AC3A1EC00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tittigenitori!$AD$1</c:f>
              <c:strCache>
                <c:ptCount val="1"/>
                <c:pt idx="0">
                  <c:v>29) I colloqui individuali previsti con i docenti sono ben organizzati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F9-4CE5-A5F3-762B0CE579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F9-4CE5-A5F3-762B0CE579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F9-4CE5-A5F3-762B0CE579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F9-4CE5-A5F3-762B0CE579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F9-4CE5-A5F3-762B0CE579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tittigenitori!$AD$2:$AD$6</c:f>
              <c:numCache>
                <c:formatCode>General</c:formatCode>
                <c:ptCount val="5"/>
                <c:pt idx="0">
                  <c:v>8</c:v>
                </c:pt>
                <c:pt idx="1">
                  <c:v>30</c:v>
                </c:pt>
                <c:pt idx="2">
                  <c:v>112</c:v>
                </c:pt>
                <c:pt idx="3">
                  <c:v>82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F9-4CE5-A5F3-762B0CE579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tittigenitori!$AO$1</c:f>
              <c:strCache>
                <c:ptCount val="1"/>
                <c:pt idx="0">
                  <c:v>40) Consiglierei questa scuola a un altro genitore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6E-477D-9123-BFEB320F90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6E-477D-9123-BFEB320F90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6E-477D-9123-BFEB320F90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6E-477D-9123-BFEB320F90C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6E-477D-9123-BFEB320F90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tittigenitori!$A$2:$A$6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tittigenitori!$AO$2:$AO$6</c:f>
              <c:numCache>
                <c:formatCode>General</c:formatCode>
                <c:ptCount val="5"/>
                <c:pt idx="0">
                  <c:v>19</c:v>
                </c:pt>
                <c:pt idx="1">
                  <c:v>20</c:v>
                </c:pt>
                <c:pt idx="2">
                  <c:v>106</c:v>
                </c:pt>
                <c:pt idx="3">
                  <c:v>87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36E-477D-9123-BFEB320F90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Primaria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Votanti Scuola Primaria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8F5-4C76-9B69-38826A77B9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8F5-4C76-9B69-38826A77B9F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scuola_primaria!$A$2:$B$2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scuola_primaria!$A$3:$B$3</c:f>
              <c:numCache>
                <c:formatCode>General</c:formatCode>
                <c:ptCount val="2"/>
                <c:pt idx="0">
                  <c:v>47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F5-4C76-9B69-38826A77B9F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Infanzia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Votanti Scuola dell'Infanzia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B0-47EF-A578-8BE395671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B0-47EF-A578-8BE39567152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scuola_infanzia!$A$2:$B$2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scuola_infanzia!$A$3:$B$3</c:f>
              <c:numCache>
                <c:formatCode>General</c:formatCode>
                <c:ptCount val="2"/>
                <c:pt idx="0">
                  <c:v>24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B0-47EF-A578-8BE39567152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Secondaria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Votanti Scuola Secondaria di primo grado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D8-44E5-9485-B9A6095702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D8-44E5-9485-B9A60957021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scuola_secondaria!$A$2:$B$2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scuola_secondaria!$A$3:$B$3</c:f>
              <c:numCache>
                <c:formatCode>General</c:formatCode>
                <c:ptCount val="2"/>
                <c:pt idx="0">
                  <c:v>52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D8-44E5-9485-B9A60957021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Foglio1!$A$11</c:f>
              <c:strCache>
                <c:ptCount val="1"/>
                <c:pt idx="0">
                  <c:v>Scuola dell'Infanzia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CF4-4428-A0C6-CD275A6A06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CF4-4428-A0C6-CD275A6A06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Foglio1!$F$11:$G$11</c:f>
              <c:numCache>
                <c:formatCode>General</c:formatCode>
                <c:ptCount val="2"/>
                <c:pt idx="0">
                  <c:v>14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F4-4428-A0C6-CD275A6A06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Scuola</a:t>
            </a:r>
            <a:r>
              <a:rPr lang="en-US" sz="1600" dirty="0"/>
              <a:t> </a:t>
            </a:r>
            <a:r>
              <a:rPr lang="en-US" sz="1600" dirty="0" err="1"/>
              <a:t>Secondaria</a:t>
            </a:r>
            <a:r>
              <a:rPr lang="en-US" sz="1600" dirty="0"/>
              <a:t> 1°grado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Foglio1!$A$5</c:f>
              <c:strCache>
                <c:ptCount val="1"/>
                <c:pt idx="0">
                  <c:v>Scuola Secondaria di primo grado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149-41A8-8E56-12F4146F6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149-41A8-8E56-12F4146F65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Foglio1!$F$5:$G$5</c:f>
              <c:numCache>
                <c:formatCode>General</c:formatCode>
                <c:ptCount val="2"/>
                <c:pt idx="0">
                  <c:v>306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49-41A8-8E56-12F4146F65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Foglio1!$A$12</c:f>
              <c:strCache>
                <c:ptCount val="1"/>
                <c:pt idx="0">
                  <c:v>Scuola Primaria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1C7-4DBA-A94D-1F5C803F44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1C7-4DBA-A94D-1F5C803F44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Foglio1!$F$12:$G$12</c:f>
              <c:numCache>
                <c:formatCode>General</c:formatCode>
                <c:ptCount val="2"/>
                <c:pt idx="0">
                  <c:v>34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C7-4DBA-A94D-1F5C803F440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083621227500025E-2"/>
          <c:y val="0.35012214162220218"/>
          <c:w val="0.57919488960694299"/>
          <c:h val="0.52192993075020111"/>
        </c:manualLayout>
      </c:layout>
      <c:pie3DChart>
        <c:varyColors val="1"/>
        <c:ser>
          <c:idx val="1"/>
          <c:order val="0"/>
          <c:tx>
            <c:strRef>
              <c:f>Foglio1!$A$13</c:f>
              <c:strCache>
                <c:ptCount val="1"/>
                <c:pt idx="0">
                  <c:v>Scuola Secondaria di primo grado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D6AF-4CD9-92E9-00A1472186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Foglio1!$F$13:$G$13</c:f>
              <c:numCache>
                <c:formatCode>General</c:formatCode>
                <c:ptCount val="2"/>
                <c:pt idx="0">
                  <c:v>44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F-4CD9-92E9-00A1472186C9}"/>
            </c:ext>
          </c:extLst>
        </c:ser>
        <c:ser>
          <c:idx val="0"/>
          <c:order val="1"/>
          <c:tx>
            <c:strRef>
              <c:f>Foglio1!$A$11</c:f>
              <c:strCache>
                <c:ptCount val="1"/>
                <c:pt idx="0">
                  <c:v>Scuola dell'Infanzia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6AF-4CD9-92E9-00A1472186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6AF-4CD9-92E9-00A1472186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Foglio1!$F$11:$G$11</c:f>
              <c:numCache>
                <c:formatCode>General</c:formatCode>
                <c:ptCount val="2"/>
                <c:pt idx="0">
                  <c:v>14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AF-4CD9-92E9-00A1472186C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infanzia!$B$1</c:f>
              <c:strCache>
                <c:ptCount val="1"/>
                <c:pt idx="0">
                  <c:v>1) Ti senti motivato a lavorare in questa scuola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42-41B5-9133-A3E5A833C71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42-41B5-9133-A3E5A833C71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42-41B5-9133-A3E5A833C71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42-41B5-9133-A3E5A833C71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2-41B5-9133-A3E5A833C7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infanzia!$B$2:$B$6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C42-41B5-9133-A3E5A833C7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394815028962135"/>
          <c:y val="9.4828844882591329E-2"/>
          <c:w val="0.33739267639385717"/>
          <c:h val="0.81034231023481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B0F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primaria!$B$1</c:f>
              <c:strCache>
                <c:ptCount val="1"/>
                <c:pt idx="0">
                  <c:v>1) Ti senti motivato a lavorare in questa scuola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9-48AD-BDDE-7F267B7AE54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F9-48AD-BDDE-7F267B7AE54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F9-48AD-BDDE-7F267B7AE54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F9-48AD-BDDE-7F267B7AE54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1F9-48AD-BDDE-7F267B7AE5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23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1F9-48AD-BDDE-7F267B7AE5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secondaria!$B$1</c:f>
              <c:strCache>
                <c:ptCount val="1"/>
                <c:pt idx="0">
                  <c:v>1) Ti senti motivato a lavorare in questa scuola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39-46A7-9E3F-BE18162E161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39-46A7-9E3F-BE18162E161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39-46A7-9E3F-BE18162E161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39-46A7-9E3F-BE18162E161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039-46A7-9E3F-BE18162E16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21</c:v>
                </c:pt>
                <c:pt idx="3">
                  <c:v>19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039-46A7-9E3F-BE18162E16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1) Complessivo 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tuttidocenti!$B$1</c:f>
              <c:strCache>
                <c:ptCount val="1"/>
                <c:pt idx="0">
                  <c:v>1) Ti senti motivato a lavorare in questa scuola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D8-4CDD-B10C-A44209CFFF5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D8-4CDD-B10C-A44209CFFF5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D8-4CDD-B10C-A44209CFFF5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D8-4CDD-B10C-A44209CFFF5D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AD8-4CDD-B10C-A44209CFFF5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tuttidocenti!$A$2:$A$6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tuttidocenti!$B$2:$B$6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51</c:v>
                </c:pt>
                <c:pt idx="3">
                  <c:v>31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D8-4CDD-B10C-A44209CFFF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1) </a:t>
            </a:r>
            <a:r>
              <a:rPr lang="en-US" sz="1400" dirty="0" err="1"/>
              <a:t>Complessivo</a:t>
            </a:r>
            <a:r>
              <a:rPr lang="en-US" sz="1400" baseline="0" dirty="0"/>
              <a:t> </a:t>
            </a:r>
            <a:r>
              <a:rPr lang="en-US" sz="1400" baseline="0" dirty="0" err="1"/>
              <a:t>a.s.</a:t>
            </a:r>
            <a:r>
              <a:rPr lang="en-US" sz="1400" baseline="0" dirty="0"/>
              <a:t> 2020/2021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tutti!$J$1</c:f>
              <c:strCache>
                <c:ptCount val="1"/>
                <c:pt idx="0">
                  <c:v>1) Ti senti motivato a lavorare in questa scuola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3-45C8-AA49-D15CC376DD5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3-45C8-AA49-D15CC376DD5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83-45C8-AA49-D15CC376DD5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83-45C8-AA49-D15CC376DD5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83-45C8-AA49-D15CC376DD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tutti!$J$2:$N$2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tutti!$J$3:$N$3</c:f>
              <c:numCache>
                <c:formatCode>General</c:formatCode>
                <c:ptCount val="5"/>
                <c:pt idx="0">
                  <c:v>1</c:v>
                </c:pt>
                <c:pt idx="1">
                  <c:v>12</c:v>
                </c:pt>
                <c:pt idx="2">
                  <c:v>63</c:v>
                </c:pt>
                <c:pt idx="3">
                  <c:v>47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E83-45C8-AA49-D15CC376DD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8) Complessivo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tutti!$AS$1</c:f>
              <c:strCache>
                <c:ptCount val="1"/>
                <c:pt idx="0">
                  <c:v>8) La nostra scuola valorizza e promuove le competenze professionali e relazionali di ciascuno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3E9-4251-9047-46BD0B54657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3E9-4251-9047-46BD0B54657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3E9-4251-9047-46BD0B54657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3E9-4251-9047-46BD0B54657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3E9-4251-9047-46BD0B5465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tutti!$J$2:$N$2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tutti!$AS$3:$AW$3</c:f>
              <c:numCache>
                <c:formatCode>General</c:formatCode>
                <c:ptCount val="5"/>
                <c:pt idx="0">
                  <c:v>2</c:v>
                </c:pt>
                <c:pt idx="1">
                  <c:v>19</c:v>
                </c:pt>
                <c:pt idx="2">
                  <c:v>65</c:v>
                </c:pt>
                <c:pt idx="3">
                  <c:v>37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E9-4251-9047-46BD0B5465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8) Complessivo 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tuttidocenti!$J$1</c:f>
              <c:strCache>
                <c:ptCount val="1"/>
                <c:pt idx="0">
                  <c:v>8) La nostra scuola valorizza e promuove le competenze professionali e relazionali di ciascuno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BD-47FC-865D-56876BFA57E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BD-47FC-865D-56876BFA57E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BD-47FC-865D-56876BFA57E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BD-47FC-865D-56876BFA57E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BD-47FC-865D-56876BFA57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tuttidocenti!$A$2:$A$6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tuttidocenti!$J$2:$J$6</c:f>
              <c:numCache>
                <c:formatCode>General</c:formatCode>
                <c:ptCount val="5"/>
                <c:pt idx="0">
                  <c:v>3</c:v>
                </c:pt>
                <c:pt idx="1">
                  <c:v>20</c:v>
                </c:pt>
                <c:pt idx="2">
                  <c:v>46</c:v>
                </c:pt>
                <c:pt idx="3">
                  <c:v>23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BD-47FC-865D-56876BFA57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secondaria!$B$2</c:f>
              <c:strCache>
                <c:ptCount val="1"/>
                <c:pt idx="0">
                  <c:v>1) Stai bene a scuola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B6-46B7-85C4-0AED10150A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B6-46B7-85C4-0AED10150A8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B6-46B7-85C4-0AED10150A8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B6-46B7-85C4-0AED10150A89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B6-46B7-85C4-0AED10150A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secondaria!$B$3:$B$7</c:f>
              <c:numCache>
                <c:formatCode>General</c:formatCode>
                <c:ptCount val="5"/>
                <c:pt idx="0">
                  <c:v>6</c:v>
                </c:pt>
                <c:pt idx="1">
                  <c:v>32</c:v>
                </c:pt>
                <c:pt idx="2">
                  <c:v>149</c:v>
                </c:pt>
                <c:pt idx="3">
                  <c:v>129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B6-46B7-85C4-0AED10150A8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secondaria!$J$1</c:f>
              <c:strCache>
                <c:ptCount val="1"/>
                <c:pt idx="0">
                  <c:v>8) La nostra scuola valorizza e promuove le competenze professionali e relazionali di ciascuno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0F-4FDC-B37F-E467815D5B4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0F-4FDC-B37F-E467815D5B4C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0F-4FDC-B37F-E467815D5B4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0F-4FDC-B37F-E467815D5B4C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0F-4FDC-B37F-E467815D5B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secondaria!$J$2:$J$6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22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0F-4FDC-B37F-E467815D5B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primaria!$J$1</c:f>
              <c:strCache>
                <c:ptCount val="1"/>
                <c:pt idx="0">
                  <c:v>8) La nostra scuola valorizza e promuove le competenze professionali e relazionali di ciascuno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FC-45C1-9FD5-12D35AF6AA8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FC-45C1-9FD5-12D35AF6AA8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FC-45C1-9FD5-12D35AF6AA8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FC-45C1-9FD5-12D35AF6AA8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DFC-45C1-9FD5-12D35AF6AA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primaria!$J$2:$J$6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DFC-45C1-9FD5-12D35AF6AA8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infanzia!$J$1</c:f>
              <c:strCache>
                <c:ptCount val="1"/>
                <c:pt idx="0">
                  <c:v>8) La nostra scuola valorizza e promuove le competenze professionali e relazionali di ciascuno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9D-413A-A2CC-0D72683CEC1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9D-413A-A2CC-0D72683CEC1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9D-413A-A2CC-0D72683CEC1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9D-413A-A2CC-0D72683CEC1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9D-413A-A2CC-0D72683CEC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infanzia!$J$2:$J$6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9D-413A-A2CC-0D72683CEC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B0F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Complessivo </a:t>
            </a:r>
            <a:r>
              <a:rPr lang="it-IT" sz="1400" dirty="0" err="1"/>
              <a:t>a.s.</a:t>
            </a:r>
            <a:r>
              <a:rPr lang="it-IT" sz="1400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tutti!$DK$1</c:f>
              <c:strCache>
                <c:ptCount val="1"/>
                <c:pt idx="0">
                  <c:v>22)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F1-4D37-895F-C171C65A6C6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F1-4D37-895F-C171C65A6C6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F1-4D37-895F-C171C65A6C6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F1-4D37-895F-C171C65A6C6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F1-4D37-895F-C171C65A6C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tutti!$J$2:$N$2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tutti!$DK$3:$DO$3</c:f>
              <c:numCache>
                <c:formatCode>General</c:formatCode>
                <c:ptCount val="5"/>
                <c:pt idx="0">
                  <c:v>7</c:v>
                </c:pt>
                <c:pt idx="1">
                  <c:v>18</c:v>
                </c:pt>
                <c:pt idx="2">
                  <c:v>56</c:v>
                </c:pt>
                <c:pt idx="3">
                  <c:v>42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F1-4D37-895F-C171C65A6C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Complessivo </a:t>
            </a:r>
            <a:r>
              <a:rPr lang="it-IT" dirty="0" err="1"/>
              <a:t>a.s.</a:t>
            </a:r>
            <a:r>
              <a:rPr lang="it-IT" dirty="0"/>
              <a:t> 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tuttidocenti!$Y$1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5F-4A64-AFAF-1A70742610C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5F-4A64-AFAF-1A70742610C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5F-4A64-AFAF-1A70742610C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5F-4A64-AFAF-1A70742610C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95F-4A64-AFAF-1A70742610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tuttidocenti!$A$2:$A$6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tuttidocenti!$Y$2:$Y$6</c:f>
              <c:numCache>
                <c:formatCode>General</c:formatCode>
                <c:ptCount val="5"/>
                <c:pt idx="0">
                  <c:v>4</c:v>
                </c:pt>
                <c:pt idx="1">
                  <c:v>19</c:v>
                </c:pt>
                <c:pt idx="2">
                  <c:v>42</c:v>
                </c:pt>
                <c:pt idx="3">
                  <c:v>27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5F-4A64-AFAF-1A70742610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secondaria!$Y$1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7F-4DD3-B2B6-E1B2A0B0A41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7F-4DD3-B2B6-E1B2A0B0A41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7F-4DD3-B2B6-E1B2A0B0A41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7F-4DD3-B2B6-E1B2A0B0A41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7F-4DD3-B2B6-E1B2A0B0A41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secondaria!$Y$2:$Y$6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17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7F-4DD3-B2B6-E1B2A0B0A4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0D-4C23-9FCA-F9E08018DC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0D-4C23-9FCA-F9E08018DC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0D-4C23-9FCA-F9E08018DC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0D-4C23-9FCA-F9E08018DC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0D-4C23-9FCA-F9E08018DC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primaria!$Y$2:$Y$6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0D-4C23-9FCA-F9E08018DC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infanzia!$Y$1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C1-4AD3-A00B-C371B0D4B07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C1-4AD3-A00B-C371B0D4B07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C1-4AD3-A00B-C371B0D4B07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C1-4AD3-A00B-C371B0D4B072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C1-4AD3-A00B-C371B0D4B0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infanzia!$Y$2:$Y$6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C1-4AD3-A00B-C371B0D4B0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24469407728801"/>
          <c:y val="9.4828844882591329E-2"/>
          <c:w val="0.33629990289270045"/>
          <c:h val="0.905171155117408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B0F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Complessivo </a:t>
            </a:r>
            <a:r>
              <a:rPr lang="it-IT" sz="1400" dirty="0" err="1"/>
              <a:t>a.s.</a:t>
            </a:r>
            <a:r>
              <a:rPr lang="it-IT" sz="1400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tutti!$EY$1</c:f>
              <c:strCache>
                <c:ptCount val="1"/>
                <c:pt idx="0">
                  <c:v>30)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9-40CE-92B7-DFCDB296597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79-40CE-92B7-DFCDB296597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79-40CE-92B7-DFCDB296597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79-40CE-92B7-DFCDB296597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79-40CE-92B7-DFCDB29659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tutti!$J$2:$N$2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tutti!$EY$3:$FC$3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67</c:v>
                </c:pt>
                <c:pt idx="3">
                  <c:v>40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79-40CE-92B7-DFCDB296597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Complessivo </a:t>
            </a:r>
            <a:r>
              <a:rPr lang="it-IT" dirty="0" err="1"/>
              <a:t>a.s.</a:t>
            </a:r>
            <a:r>
              <a:rPr lang="it-IT" dirty="0"/>
              <a:t> 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tuttidocenti!$AG$1</c:f>
              <c:strCache>
                <c:ptCount val="1"/>
                <c:pt idx="0">
                  <c:v>29)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A6-46E4-96C8-B548C46CB5F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A6-46E4-96C8-B548C46CB5F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A6-46E4-96C8-B548C46CB5F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A6-46E4-96C8-B548C46CB5F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A6-46E4-96C8-B548C46CB5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tuttidocenti!$A$2:$A$6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tuttidocenti!$AG$2:$AG$6</c:f>
              <c:numCache>
                <c:formatCode>General</c:formatCode>
                <c:ptCount val="5"/>
                <c:pt idx="0">
                  <c:v>0</c:v>
                </c:pt>
                <c:pt idx="1">
                  <c:v>11</c:v>
                </c:pt>
                <c:pt idx="2">
                  <c:v>50</c:v>
                </c:pt>
                <c:pt idx="3">
                  <c:v>30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A6-46E4-96C8-B548C46CB5F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secondaria!$E$2</c:f>
              <c:strCache>
                <c:ptCount val="1"/>
                <c:pt idx="0">
                  <c:v>4) Ti senti accolto e aiutato dagli insegnanti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67-4545-B084-9A88FA8E70C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67-4545-B084-9A88FA8E70C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67-4545-B084-9A88FA8E70C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67-4545-B084-9A88FA8E70C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67-4545-B084-9A88FA8E70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secondaria!$E$3:$E$7</c:f>
              <c:numCache>
                <c:formatCode>General</c:formatCode>
                <c:ptCount val="5"/>
                <c:pt idx="0">
                  <c:v>3</c:v>
                </c:pt>
                <c:pt idx="1">
                  <c:v>22</c:v>
                </c:pt>
                <c:pt idx="2">
                  <c:v>115</c:v>
                </c:pt>
                <c:pt idx="3">
                  <c:v>176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67-4545-B084-9A88FA8E70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secondaria!$AG$1</c:f>
              <c:strCache>
                <c:ptCount val="1"/>
                <c:pt idx="0">
                  <c:v>29)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10-4301-AADD-C15DDC17C53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10-4301-AADD-C15DDC17C53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10-4301-AADD-C15DDC17C53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10-4301-AADD-C15DDC17C53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F10-4301-AADD-C15DDC17C5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secondaria!$AG$2:$AG$6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22</c:v>
                </c:pt>
                <c:pt idx="3">
                  <c:v>19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10-4301-AADD-C15DDC17C5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infanzia!$AG$1</c:f>
              <c:strCache>
                <c:ptCount val="1"/>
                <c:pt idx="0">
                  <c:v>29)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39-4715-86C7-6B84E4B6CBE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39-4715-86C7-6B84E4B6CBE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339-4715-86C7-6B84E4B6CBEB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39-4715-86C7-6B84E4B6CBEB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339-4715-86C7-6B84E4B6CB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infanzia!$AG$2:$AG$6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39-4715-86C7-6B84E4B6CB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24469407728801"/>
          <c:y val="9.4828324564323038E-2"/>
          <c:w val="0.33629990289270045"/>
          <c:h val="0.839544068947241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B0F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0D-4C23-9FCA-F9E08018DC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0D-4C23-9FCA-F9E08018DC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0D-4C23-9FCA-F9E08018DC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0D-4C23-9FCA-F9E08018DC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0D-4C23-9FCA-F9E08018DC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primaria!$Y$2:$Y$6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0D-4C23-9FCA-F9E08018DC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primaria!$AG$1</c:f>
              <c:strCache>
                <c:ptCount val="1"/>
                <c:pt idx="0">
                  <c:v>29)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5E-4838-B8F3-FE6543758C2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5E-4838-B8F3-FE6543758C2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5E-4838-B8F3-FE6543758C2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5E-4838-B8F3-FE6543758C2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5E-4838-B8F3-FE6543758C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primaria!$AG$2:$AG$6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22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5E-4838-B8F3-FE6543758C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Complessivo </a:t>
            </a:r>
            <a:r>
              <a:rPr lang="it-IT" dirty="0" err="1"/>
              <a:t>a.s.</a:t>
            </a:r>
            <a:r>
              <a:rPr lang="it-IT" dirty="0"/>
              <a:t> 2021/2022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tuttidocenti!$AS$1</c:f>
              <c:strCache>
                <c:ptCount val="1"/>
                <c:pt idx="0">
                  <c:v>39) La modalità di assegnazione degli studenti alle classi/sezioni (sorteggio dei gruppi) è efficace nel garantire equieterogeneità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5A-4A37-A747-DECE1B05647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5A-4A37-A747-DECE1B05647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5A-4A37-A747-DECE1B05647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5A-4A37-A747-DECE1B056476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25A-4A37-A747-DECE1B0564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tuttidocenti!$A$2:$A$6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tuttidocenti!$AS$2:$AS$6</c:f>
              <c:numCache>
                <c:formatCode>General</c:formatCode>
                <c:ptCount val="5"/>
                <c:pt idx="0">
                  <c:v>2</c:v>
                </c:pt>
                <c:pt idx="1">
                  <c:v>15</c:v>
                </c:pt>
                <c:pt idx="2">
                  <c:v>52</c:v>
                </c:pt>
                <c:pt idx="3">
                  <c:v>22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A-4A37-A747-DECE1B0564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secondaria!$AS$1</c:f>
              <c:strCache>
                <c:ptCount val="1"/>
                <c:pt idx="0">
                  <c:v>39) La modalità di assegnazione degli studenti alle classi/sezioni (sorteggio dei gruppi) è efficace nel garantire equieterogeneità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62-4C5F-ACBC-A7B3EBC5C40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62-4C5F-ACBC-A7B3EBC5C40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62-4C5F-ACBC-A7B3EBC5C405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62-4C5F-ACBC-A7B3EBC5C405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562-4C5F-ACBC-A7B3EBC5C4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secondaria!$AS$2:$AS$6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25</c:v>
                </c:pt>
                <c:pt idx="3">
                  <c:v>11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62-4C5F-ACBC-A7B3EBC5C40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FF000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infanzia!$AS$1</c:f>
              <c:strCache>
                <c:ptCount val="1"/>
                <c:pt idx="0">
                  <c:v>39) La modalità di assegnazione degli studenti alle classi/sezioni (sorteggio dei gruppi) è efficace nel garantire equieterogeneità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43-4089-B4D8-1C7077FCF29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43-4089-B4D8-1C7077FCF29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43-4089-B4D8-1C7077FCF29F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43-4089-B4D8-1C7077FCF29F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43-4089-B4D8-1C7077FCF2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infanzia!$A$2:$A$6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infanzia!$AS$2:$AS$6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E43-4089-B4D8-1C7077FCF29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724469407728801"/>
          <c:y val="9.4828379074387459E-2"/>
          <c:w val="0.33629990289270045"/>
          <c:h val="0.90517162092561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B0F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primaria!$AS$1</c:f>
              <c:strCache>
                <c:ptCount val="1"/>
                <c:pt idx="0">
                  <c:v>39) La modalità di assegnazione degli studenti alle classi/sezioni (sorteggio dei gruppi) è efficace nel garantire equieterogeneità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F4E-4FA1-ADC9-0BFEACD16D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F4E-4FA1-ADC9-0BFEACD16D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F4E-4FA1-ADC9-0BFEACD16D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F4E-4FA1-ADC9-0BFEACD16D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F4E-4FA1-ADC9-0BFEACD16D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primaria!$AS$2:$AS$6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19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F4E-4FA1-ADC9-0BFEACD16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Complessivo </a:t>
            </a:r>
            <a:r>
              <a:rPr lang="it-IT" sz="1400" dirty="0" err="1"/>
              <a:t>a.s.</a:t>
            </a:r>
            <a:r>
              <a:rPr lang="it-IT" sz="1400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tutti!$EY$1</c:f>
              <c:strCache>
                <c:ptCount val="1"/>
                <c:pt idx="0">
                  <c:v>30) Le Funzioni Strumentali favoriscono il raggiungimento degli obiettivi strategici definiti nel Piano di Miglioramento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9-40CE-92B7-DFCDB296597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79-40CE-92B7-DFCDB296597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79-40CE-92B7-DFCDB296597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79-40CE-92B7-DFCDB296597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79-40CE-92B7-DFCDB29659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tutti!$J$2:$N$2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tutti!$EY$3:$FC$3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67</c:v>
                </c:pt>
                <c:pt idx="3">
                  <c:v>40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79-40CE-92B7-DFCDB296597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primaria!$Y$1</c:f>
              <c:strCache>
                <c:ptCount val="1"/>
                <c:pt idx="0">
                  <c:v>21) Il Dirigente Scolastico e il suo staff ascoltano e danno riscontro alle proposte dei docenti  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0D-4C23-9FCA-F9E08018DC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0D-4C23-9FCA-F9E08018DC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0D-4C23-9FCA-F9E08018DC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0D-4C23-9FCA-F9E08018DC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0D-4C23-9FCA-F9E08018DC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primaria!$A$2:$A$6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primaria!$Y$2:$Y$6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21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0D-4C23-9FCA-F9E08018DC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7030A0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secondaria!$G$2</c:f>
              <c:strCache>
                <c:ptCount val="1"/>
                <c:pt idx="0">
                  <c:v>6) Ti trovi bene con i compagni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88-4C45-9019-D70E77A57F3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88-4C45-9019-D70E77A57F3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88-4C45-9019-D70E77A57F3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88-4C45-9019-D70E77A57F3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588-4C45-9019-D70E77A57F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secondaria!$G$3:$G$7</c:f>
              <c:numCache>
                <c:formatCode>General</c:formatCode>
                <c:ptCount val="5"/>
                <c:pt idx="0">
                  <c:v>11</c:v>
                </c:pt>
                <c:pt idx="1">
                  <c:v>24</c:v>
                </c:pt>
                <c:pt idx="2">
                  <c:v>104</c:v>
                </c:pt>
                <c:pt idx="3">
                  <c:v>177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88-4C45-9019-D70E77A57F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Complessivo </a:t>
            </a:r>
            <a:r>
              <a:rPr lang="it-IT" sz="1400" dirty="0" err="1"/>
              <a:t>a.s.</a:t>
            </a:r>
            <a:r>
              <a:rPr lang="it-IT" sz="1400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tutti!$HR$1</c:f>
              <c:strCache>
                <c:ptCount val="1"/>
                <c:pt idx="0">
                  <c:v>44) La modalità di assegnazione degli studenti alle classi/sezioni (sorteggio dei gruppi) è efficace nel garantire equieterogeneità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B8-4C1E-A0D1-766443D5151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8-4C1E-A0D1-766443D5151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8-4C1E-A0D1-766443D5151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8-4C1E-A0D1-766443D51512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8-4C1E-A0D1-766443D515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tutti!$GX$2:$HB$2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bianca</c:v>
                </c:pt>
              </c:strCache>
            </c:strRef>
          </c:cat>
          <c:val>
            <c:numRef>
              <c:f>tutti!$HR$3:$HV$3</c:f>
              <c:numCache>
                <c:formatCode>General</c:formatCode>
                <c:ptCount val="5"/>
                <c:pt idx="0">
                  <c:v>1</c:v>
                </c:pt>
                <c:pt idx="1">
                  <c:v>18</c:v>
                </c:pt>
                <c:pt idx="2">
                  <c:v>58</c:v>
                </c:pt>
                <c:pt idx="3">
                  <c:v>46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B8-4C1E-A0D1-766443D515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Votanti personale A.T.A.</c:v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DD9-4C31-BE06-CA6F8342A7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DD9-4C31-BE06-CA6F8342A79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dati!$A$2:$B$2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dati!$A$3:$B$3</c:f>
              <c:numCache>
                <c:formatCode>General</c:formatCode>
                <c:ptCount val="2"/>
                <c:pt idx="0">
                  <c:v>16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D9-4C31-BE06-CA6F8342A79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Foglio1!$A$14</c:f>
              <c:strCache>
                <c:ptCount val="1"/>
                <c:pt idx="0">
                  <c:v>PERSONALE A.T.A.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81-43C7-8B0C-478410B1CEC7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81-43C7-8B0C-478410B1CE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Foglio1!$F$1:$G$1</c:f>
              <c:strCache>
                <c:ptCount val="2"/>
                <c:pt idx="0">
                  <c:v>rispondenti</c:v>
                </c:pt>
                <c:pt idx="1">
                  <c:v>non rispondenti</c:v>
                </c:pt>
              </c:strCache>
            </c:strRef>
          </c:cat>
          <c:val>
            <c:numRef>
              <c:f>Foglio1!$F$15:$G$15</c:f>
              <c:numCache>
                <c:formatCode>General</c:formatCode>
                <c:ptCount val="2"/>
                <c:pt idx="0">
                  <c:v>6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81-43C7-8B0C-478410B1CE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a.s.</a:t>
            </a:r>
            <a:r>
              <a:rPr lang="it-IT" baseline="0" dirty="0"/>
              <a:t> 2021/2022</a:t>
            </a:r>
            <a:endParaRPr lang="it-IT" dirty="0"/>
          </a:p>
        </c:rich>
      </c:tx>
      <c:layout>
        <c:manualLayout>
          <c:xMode val="edge"/>
          <c:yMode val="edge"/>
          <c:x val="0.21769444444444444"/>
          <c:y val="2.49001640665928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risposte!$B$1</c:f>
              <c:strCache>
                <c:ptCount val="1"/>
                <c:pt idx="0">
                  <c:v>1) Ti senti valorizzato nel tuo ambiente di lavoro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12-4F85-9583-FA95CDB1D23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12-4F85-9583-FA95CDB1D23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12-4F85-9583-FA95CDB1D23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12-4F85-9583-FA95CDB1D23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212-4F85-9583-FA95CDB1D23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risposte!$A$2:$A$6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risposte!$B$2:$B$6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12-4F85-9583-FA95CDB1D2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a.s.</a:t>
            </a:r>
            <a:r>
              <a:rPr lang="it-IT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dati!$I$1</c:f>
              <c:strCache>
                <c:ptCount val="1"/>
                <c:pt idx="0">
                  <c:v>1) Ti senti valorizzato nel tuo ambiente di lavoro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34-4DFE-A4E0-07FD4CFE22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34-4DFE-A4E0-07FD4CFE22E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34-4DFE-A4E0-07FD4CFE22E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34-4DFE-A4E0-07FD4CFE22E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34-4DFE-A4E0-07FD4CFE22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dati!$CF$2:$CJ$2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dati!$I$3:$M$3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34-4DFE-A4E0-07FD4CFE22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 err="1"/>
              <a:t>a.s.</a:t>
            </a:r>
            <a:r>
              <a:rPr lang="it-IT" sz="1400" dirty="0"/>
              <a:t> 2020/2021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dati!$N$1</c:f>
              <c:strCache>
                <c:ptCount val="1"/>
                <c:pt idx="0">
                  <c:v>2) I compiti e le responsabilità sono definiti in modo chiaro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38-463B-916A-CF9E7B1E381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38-463B-916A-CF9E7B1E381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38-463B-916A-CF9E7B1E381A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38-463B-916A-CF9E7B1E381A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38-463B-916A-CF9E7B1E38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dati!$CF$2:$CJ$2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dati!$N$3:$R$3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138-463B-916A-CF9E7B1E38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err="1"/>
              <a:t>a.s.</a:t>
            </a:r>
            <a:r>
              <a:rPr lang="it-IT" dirty="0"/>
              <a:t> 2021/2022        </a:t>
            </a:r>
          </a:p>
        </c:rich>
      </c:tx>
      <c:layout>
        <c:manualLayout>
          <c:xMode val="edge"/>
          <c:yMode val="edge"/>
          <c:x val="0.2260277777777778"/>
          <c:y val="2.9698304975089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risposte!$C$1</c:f>
              <c:strCache>
                <c:ptCount val="1"/>
                <c:pt idx="0">
                  <c:v>2) I compiti e le responsabilità sono definiti in modo chiaro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B0-4656-85F1-36A9109E403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B0-4656-85F1-36A9109E403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9B0-4656-85F1-36A9109E403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9B0-4656-85F1-36A9109E4036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9B0-4656-85F1-36A9109E40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risposte!$A$2:$A$6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risposte!$C$2:$C$6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9B0-4656-85F1-36A9109E40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secondaria!$O$2</c:f>
              <c:strCache>
                <c:ptCount val="1"/>
                <c:pt idx="0">
                  <c:v>14) I criteri con i quali i tuoi insegnanti valutano i risultati, sono chiari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27-426D-B58C-F48B85982E7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27-426D-B58C-F48B85982E7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27-426D-B58C-F48B85982E7F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27-426D-B58C-F48B85982E7F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927-426D-B58C-F48B85982E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secondaria!$O$3:$O$7</c:f>
              <c:numCache>
                <c:formatCode>General</c:formatCode>
                <c:ptCount val="5"/>
                <c:pt idx="0">
                  <c:v>8</c:v>
                </c:pt>
                <c:pt idx="1">
                  <c:v>43</c:v>
                </c:pt>
                <c:pt idx="2">
                  <c:v>150</c:v>
                </c:pt>
                <c:pt idx="3">
                  <c:v>114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27-426D-B58C-F48B85982E7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19) La distribuzione delle materie nell'arco della settimana é stata adeguata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secondaria!$T$2</c:f>
              <c:strCache>
                <c:ptCount val="1"/>
                <c:pt idx="0">
                  <c:v>19) La distribuzione delle materie nellâ€™arco della settimana Ã¨ stata adeguata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F1-40AF-B414-DD267D51624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F1-40AF-B414-DD267D51624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F1-40AF-B414-DD267D516243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F1-40AF-B414-DD267D51624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8F1-40AF-B414-DD267D5162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secondaria!$A$3:$A$7</c:f>
              <c:strCache>
                <c:ptCount val="5"/>
                <c:pt idx="0">
                  <c:v>per niente d'accordo</c:v>
                </c:pt>
                <c:pt idx="1">
                  <c:v>poco d'accordo</c:v>
                </c:pt>
                <c:pt idx="2">
                  <c:v>abbastanza d'accordo</c:v>
                </c:pt>
                <c:pt idx="3">
                  <c:v>molto d'accordo</c:v>
                </c:pt>
                <c:pt idx="4">
                  <c:v>bianche</c:v>
                </c:pt>
              </c:strCache>
            </c:strRef>
          </c:cat>
          <c:val>
            <c:numRef>
              <c:f>secondaria!$T$3:$T$7</c:f>
              <c:numCache>
                <c:formatCode>General</c:formatCode>
                <c:ptCount val="5"/>
                <c:pt idx="0">
                  <c:v>31</c:v>
                </c:pt>
                <c:pt idx="1">
                  <c:v>80</c:v>
                </c:pt>
                <c:pt idx="2">
                  <c:v>123</c:v>
                </c:pt>
                <c:pt idx="3">
                  <c:v>81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F1-40AF-B414-DD267D5162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0.1236</cdr:x>
      <cdr:y>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18C4DF91-3D68-A1D8-C821-31D48FE09906}"/>
            </a:ext>
          </a:extLst>
        </cdr:cNvPr>
        <cdr:cNvSpPr txBox="1"/>
      </cdr:nvSpPr>
      <cdr:spPr>
        <a:xfrm xmlns:a="http://schemas.openxmlformats.org/drawingml/2006/main">
          <a:off x="-36512" y="0"/>
          <a:ext cx="430887" cy="20916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600" dirty="0" err="1"/>
            <a:t>a.s.</a:t>
          </a:r>
          <a:r>
            <a:rPr lang="it-IT" sz="1600" dirty="0"/>
            <a:t> 2021/2022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0.16028</cdr:x>
      <cdr:y>1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7BB451C4-4242-FE08-79D3-D37A3DEFC749}"/>
            </a:ext>
          </a:extLst>
        </cdr:cNvPr>
        <cdr:cNvSpPr txBox="1"/>
      </cdr:nvSpPr>
      <cdr:spPr>
        <a:xfrm xmlns:a="http://schemas.openxmlformats.org/drawingml/2006/main">
          <a:off x="0" y="0"/>
          <a:ext cx="461665" cy="15625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dirty="0" err="1"/>
            <a:t>a.s.</a:t>
          </a:r>
          <a:r>
            <a:rPr lang="it-IT" dirty="0"/>
            <a:t> 2021/2022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0.05874</cdr:y>
    </cdr:from>
    <cdr:to>
      <cdr:x>0.3465</cdr:x>
      <cdr:y>0.2096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2FD961DC-CC08-B8B8-9087-05172613B3CC}"/>
            </a:ext>
          </a:extLst>
        </cdr:cNvPr>
        <cdr:cNvSpPr txBox="1"/>
      </cdr:nvSpPr>
      <cdr:spPr>
        <a:xfrm xmlns:a="http://schemas.openxmlformats.org/drawingml/2006/main" rot="19656648">
          <a:off x="-60818" y="143820"/>
          <a:ext cx="158417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dirty="0"/>
            <a:t>a.s.2021/2022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28/06/2022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2.xml"/><Relationship Id="rId4" Type="http://schemas.openxmlformats.org/officeDocument/2006/relationships/chart" Target="../charts/chart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7" Type="http://schemas.openxmlformats.org/officeDocument/2006/relationships/chart" Target="../charts/chart41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0.xml"/><Relationship Id="rId5" Type="http://schemas.openxmlformats.org/officeDocument/2006/relationships/chart" Target="../charts/chart39.xml"/><Relationship Id="rId4" Type="http://schemas.openxmlformats.org/officeDocument/2006/relationships/chart" Target="../charts/chart3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7" Type="http://schemas.openxmlformats.org/officeDocument/2006/relationships/chart" Target="../charts/chart47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6.xml"/><Relationship Id="rId5" Type="http://schemas.openxmlformats.org/officeDocument/2006/relationships/chart" Target="../charts/chart45.xml"/><Relationship Id="rId4" Type="http://schemas.openxmlformats.org/officeDocument/2006/relationships/chart" Target="../charts/chart4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2.xml"/><Relationship Id="rId5" Type="http://schemas.openxmlformats.org/officeDocument/2006/relationships/chart" Target="../charts/chart51.xml"/><Relationship Id="rId4" Type="http://schemas.openxmlformats.org/officeDocument/2006/relationships/chart" Target="../charts/chart5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7.xml"/><Relationship Id="rId5" Type="http://schemas.openxmlformats.org/officeDocument/2006/relationships/chart" Target="../charts/chart56.xml"/><Relationship Id="rId4" Type="http://schemas.openxmlformats.org/officeDocument/2006/relationships/chart" Target="../charts/chart5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7" Type="http://schemas.openxmlformats.org/officeDocument/2006/relationships/chart" Target="../charts/chart63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2.xml"/><Relationship Id="rId5" Type="http://schemas.openxmlformats.org/officeDocument/2006/relationships/chart" Target="../charts/chart61.xml"/><Relationship Id="rId4" Type="http://schemas.openxmlformats.org/officeDocument/2006/relationships/chart" Target="../charts/chart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0.xml"/><Relationship Id="rId3" Type="http://schemas.openxmlformats.org/officeDocument/2006/relationships/chart" Target="../charts/chart65.xml"/><Relationship Id="rId7" Type="http://schemas.openxmlformats.org/officeDocument/2006/relationships/chart" Target="../charts/chart69.xml"/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8.xml"/><Relationship Id="rId5" Type="http://schemas.openxmlformats.org/officeDocument/2006/relationships/chart" Target="../charts/chart67.xml"/><Relationship Id="rId4" Type="http://schemas.openxmlformats.org/officeDocument/2006/relationships/chart" Target="../charts/chart6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PTOF 2021/22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63588" y="620688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tre (+1) documenti fondamentali</a:t>
            </a:r>
          </a:p>
          <a:p>
            <a:pPr algn="ctr"/>
            <a:endParaRPr lang="it-IT" sz="1000" b="1" i="1" u="sng" dirty="0"/>
          </a:p>
          <a:p>
            <a:pPr algn="ctr"/>
            <a:r>
              <a:rPr lang="it-IT" sz="2000" b="1" i="1" u="sng" dirty="0"/>
              <a:t>PTOF </a:t>
            </a:r>
          </a:p>
          <a:p>
            <a:pPr algn="ctr"/>
            <a:r>
              <a:rPr lang="it-IT" sz="2000" b="1" i="1" u="sng" dirty="0"/>
              <a:t>RAV</a:t>
            </a:r>
          </a:p>
          <a:p>
            <a:pPr algn="ctr"/>
            <a:r>
              <a:rPr lang="it-IT" sz="2000" b="1" i="1" u="sng" dirty="0"/>
              <a:t>PDM</a:t>
            </a:r>
          </a:p>
          <a:p>
            <a:pPr algn="ctr"/>
            <a:r>
              <a:rPr lang="it-IT" sz="2000" b="1" i="1" u="sng" dirty="0"/>
              <a:t>Rendicontazione sociale</a:t>
            </a:r>
            <a:endParaRPr lang="it-IT" sz="36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322004" y="26996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33041" y="3140968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4077072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6894"/>
              </p:ext>
            </p:extLst>
          </p:nvPr>
        </p:nvGraphicFramePr>
        <p:xfrm>
          <a:off x="1043608" y="1583451"/>
          <a:ext cx="78488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Continuità e orientamento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un metodo di lavoro che consenta loro di apprendere in autonomia.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forme di consapevolezza delle proprie potenzialità e dei propri limiti ed educare all'impegno nel portar a termine il lavoro individuale e/o di gruppo.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Individuare strumenti di analisi per definire in modo appropriato il consiglio orientativo da presentare agli alunni e alle loro famiglie.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71794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212038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06585"/>
              </p:ext>
            </p:extLst>
          </p:nvPr>
        </p:nvGraphicFramePr>
        <p:xfrm>
          <a:off x="1043608" y="1583451"/>
          <a:ext cx="7848872" cy="2778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Orientamento strategico e organizzazione della scuola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incentivare la diffusione di buone pratiche innovative, laboratoriali e collaborative per classi aperte.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di apprendimento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ricerca-azione sui nuovi ambienti di apprendimento con particolare riferimento a quelli digitali.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23000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092804"/>
              </p:ext>
            </p:extLst>
          </p:nvPr>
        </p:nvGraphicFramePr>
        <p:xfrm>
          <a:off x="1043608" y="1583451"/>
          <a:ext cx="784887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valorizzazione delle risorse umane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 formazione da condurre trasversalmente ai tre ordini di scuola sugli ambienti di apprendimento nella triplice valenza prospettata dal RAV: organizzativa, metodologica e relazionale.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Integrazione con il territorio e rapporti con le famiglie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Incrementare la partecipazione formale delle famiglie alla vita scolastica e promuovere il loro coinvolgimento nella ricerca legata all'adozione di prassi utili per la costruzione di una cultura della sostenibilità.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600364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618145"/>
              </p:ext>
            </p:extLst>
          </p:nvPr>
        </p:nvGraphicFramePr>
        <p:xfrm>
          <a:off x="1043608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Le risposte ai questionari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FA39A9D6-A9F9-46B8-899E-FCCA03183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544072"/>
              </p:ext>
            </p:extLst>
          </p:nvPr>
        </p:nvGraphicFramePr>
        <p:xfrm>
          <a:off x="1043608" y="1746157"/>
          <a:ext cx="3486133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548F5FF1-7436-46C0-BEFA-DFE72B0C2E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393407"/>
              </p:ext>
            </p:extLst>
          </p:nvPr>
        </p:nvGraphicFramePr>
        <p:xfrm>
          <a:off x="5406347" y="1746157"/>
          <a:ext cx="3486133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A66D0F20-9678-B813-5502-C064F9595B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983877"/>
              </p:ext>
            </p:extLst>
          </p:nvPr>
        </p:nvGraphicFramePr>
        <p:xfrm>
          <a:off x="1043608" y="3837837"/>
          <a:ext cx="3486133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489A1748-1381-4EC5-8AA8-3AF510F524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7362"/>
              </p:ext>
            </p:extLst>
          </p:nvPr>
        </p:nvGraphicFramePr>
        <p:xfrm>
          <a:off x="5406549" y="3837837"/>
          <a:ext cx="3486133" cy="209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CasellaDiTesto 1">
            <a:extLst>
              <a:ext uri="{FF2B5EF4-FFF2-40B4-BE49-F238E27FC236}">
                <a16:creationId xmlns:a16="http://schemas.microsoft.com/office/drawing/2014/main" id="{D0A543C2-BF25-62F2-E493-D5DE28EC5C6F}"/>
              </a:ext>
            </a:extLst>
          </p:cNvPr>
          <p:cNvSpPr txBox="1"/>
          <p:nvPr/>
        </p:nvSpPr>
        <p:spPr>
          <a:xfrm>
            <a:off x="1043406" y="1866428"/>
            <a:ext cx="430887" cy="1562572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600" dirty="0" err="1"/>
              <a:t>a.s.</a:t>
            </a:r>
            <a:r>
              <a:rPr lang="it-IT" sz="1600" dirty="0"/>
              <a:t> 2020/2021</a:t>
            </a:r>
          </a:p>
        </p:txBody>
      </p:sp>
    </p:spTree>
    <p:extLst>
      <p:ext uri="{BB962C8B-B14F-4D97-AF65-F5344CB8AC3E}">
        <p14:creationId xmlns:p14="http://schemas.microsoft.com/office/powerpoint/2010/main" val="89340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74237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Clima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scolastico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CF2B7648-7FEB-534B-F062-FC3C72AB0E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130167"/>
              </p:ext>
            </p:extLst>
          </p:nvPr>
        </p:nvGraphicFramePr>
        <p:xfrm>
          <a:off x="1043608" y="1390513"/>
          <a:ext cx="352839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322203C9-92B6-47E6-97FC-3F40023D5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105730"/>
              </p:ext>
            </p:extLst>
          </p:nvPr>
        </p:nvGraphicFramePr>
        <p:xfrm>
          <a:off x="4179812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90457E4F-ECCB-4956-B4F9-18CC52BD0A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013700"/>
              </p:ext>
            </p:extLst>
          </p:nvPr>
        </p:nvGraphicFramePr>
        <p:xfrm>
          <a:off x="2682044" y="4062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2446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71768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Organizzazione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E826F34D-EC9F-4C9C-BCF1-319F2820A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650436"/>
              </p:ext>
            </p:extLst>
          </p:nvPr>
        </p:nvGraphicFramePr>
        <p:xfrm>
          <a:off x="1043608" y="1558477"/>
          <a:ext cx="39604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28D8D26E-BCE1-46B9-A12F-2D8E317EB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624976"/>
              </p:ext>
            </p:extLst>
          </p:nvPr>
        </p:nvGraphicFramePr>
        <p:xfrm>
          <a:off x="4427984" y="15584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8278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227793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Didattica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F4728FF0-54C3-4DBC-94B0-7E6FBD3F9B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50502"/>
              </p:ext>
            </p:extLst>
          </p:nvPr>
        </p:nvGraphicFramePr>
        <p:xfrm>
          <a:off x="827584" y="1558477"/>
          <a:ext cx="38884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FA29FA7D-58FA-43AB-8E1E-13726AAF3C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534748"/>
              </p:ext>
            </p:extLst>
          </p:nvPr>
        </p:nvGraphicFramePr>
        <p:xfrm>
          <a:off x="4558004" y="15584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0734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49555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Bullismo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8609754E-C83A-4FD5-A1F3-9405607686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012853"/>
              </p:ext>
            </p:extLst>
          </p:nvPr>
        </p:nvGraphicFramePr>
        <p:xfrm>
          <a:off x="2682044" y="1423576"/>
          <a:ext cx="4572000" cy="250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149F4854-6462-41EA-A38B-5963774613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390345"/>
              </p:ext>
            </p:extLst>
          </p:nvPr>
        </p:nvGraphicFramePr>
        <p:xfrm>
          <a:off x="1403648" y="3767243"/>
          <a:ext cx="7740352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453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/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Bullismo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26F0CD9-4814-4A92-97BD-3167649293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770061"/>
              </p:ext>
            </p:extLst>
          </p:nvPr>
        </p:nvGraphicFramePr>
        <p:xfrm>
          <a:off x="2123728" y="1916832"/>
          <a:ext cx="5166320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689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Questionario alunni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/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Bullismo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D06252F9-CCF8-C11C-6CA4-3CF1A00E71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949552"/>
              </p:ext>
            </p:extLst>
          </p:nvPr>
        </p:nvGraphicFramePr>
        <p:xfrm>
          <a:off x="-108520" y="1971476"/>
          <a:ext cx="9721080" cy="485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116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77110"/>
              </p:ext>
            </p:extLst>
          </p:nvPr>
        </p:nvGraphicFramePr>
        <p:xfrm>
          <a:off x="1259632" y="790346"/>
          <a:ext cx="7632849" cy="461670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STRATEGICI NAZIONALI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la direzione unitaria della scuola, promuovendo la partecipazione e la collaborazione tra le diverse componenti della comunità scolastica, con particolare attenzione alla realizzazione del Piano Triennale dell’Offerta Formativa.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il funzionamento generale dell’istituzione scolastica, organizzando le attività secondo criteri di efficienza, efficacia e buon andamento dei servizi.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l’autonomia didattica e organizzativa, di ricerca, sperimentazione e sviluppo, in coerenza con il principio di autonomia delle istituzioni scolastiche.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cultura e la pratica della valutazione come strumento di miglioramento della scuola, anche attraverso la valorizzazione della professionalità dei docenti.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64948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I votanti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genitori</a:t>
            </a:r>
          </a:p>
        </p:txBody>
      </p:sp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C792BC47-88D7-4084-81B7-CA52B1451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3621670"/>
              </p:ext>
            </p:extLst>
          </p:nvPr>
        </p:nvGraphicFramePr>
        <p:xfrm>
          <a:off x="971599" y="1744669"/>
          <a:ext cx="2880319" cy="15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02B21C85-5052-4030-9E55-A95101FAF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835147"/>
              </p:ext>
            </p:extLst>
          </p:nvPr>
        </p:nvGraphicFramePr>
        <p:xfrm>
          <a:off x="3854111" y="1740742"/>
          <a:ext cx="2375169" cy="15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afico 21">
            <a:extLst>
              <a:ext uri="{FF2B5EF4-FFF2-40B4-BE49-F238E27FC236}">
                <a16:creationId xmlns:a16="http://schemas.microsoft.com/office/drawing/2014/main" id="{B6B382E3-37A2-4DE5-8C1C-0514BACE99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559904"/>
              </p:ext>
            </p:extLst>
          </p:nvPr>
        </p:nvGraphicFramePr>
        <p:xfrm>
          <a:off x="6229280" y="1744669"/>
          <a:ext cx="2591191" cy="156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7BB451C4-4242-FE08-79D3-D37A3DEFC749}"/>
              </a:ext>
            </a:extLst>
          </p:cNvPr>
          <p:cNvSpPr txBox="1"/>
          <p:nvPr/>
        </p:nvSpPr>
        <p:spPr>
          <a:xfrm>
            <a:off x="969406" y="1740742"/>
            <a:ext cx="461665" cy="1550788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it-IT" dirty="0" err="1"/>
              <a:t>a.s.</a:t>
            </a:r>
            <a:r>
              <a:rPr lang="it-IT" dirty="0"/>
              <a:t> 2020/2021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CCCF0080-F4B7-D84C-244E-F13858DC8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1382"/>
              </p:ext>
            </p:extLst>
          </p:nvPr>
        </p:nvGraphicFramePr>
        <p:xfrm>
          <a:off x="971599" y="3427986"/>
          <a:ext cx="2880319" cy="15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EF7D0E76-E3EE-4715-A85A-DA90A4BF9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916569"/>
              </p:ext>
            </p:extLst>
          </p:nvPr>
        </p:nvGraphicFramePr>
        <p:xfrm>
          <a:off x="3851918" y="3427986"/>
          <a:ext cx="2375169" cy="15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7F19C02F-1E03-42B5-95A6-568D15944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913360"/>
              </p:ext>
            </p:extLst>
          </p:nvPr>
        </p:nvGraphicFramePr>
        <p:xfrm>
          <a:off x="6216183" y="3427986"/>
          <a:ext cx="2604287" cy="156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50781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genitori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96123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Comunicazione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Scuola-Famiglia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F9F8AE4-EF4B-851E-C323-A706223D2C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460152"/>
              </p:ext>
            </p:extLst>
          </p:nvPr>
        </p:nvGraphicFramePr>
        <p:xfrm>
          <a:off x="611560" y="1558477"/>
          <a:ext cx="4248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87DF9E70-2F17-4394-94E2-98BE3E27C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728379"/>
              </p:ext>
            </p:extLst>
          </p:nvPr>
        </p:nvGraphicFramePr>
        <p:xfrm>
          <a:off x="4772203" y="1558477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60734E7A-CBDB-4687-9E8E-709CD9BEEC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377260"/>
              </p:ext>
            </p:extLst>
          </p:nvPr>
        </p:nvGraphicFramePr>
        <p:xfrm>
          <a:off x="2322004" y="40770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15584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genitori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08822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Didattica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95917DF6-41C9-4B6C-8420-71A000F1F1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332743"/>
              </p:ext>
            </p:extLst>
          </p:nvPr>
        </p:nvGraphicFramePr>
        <p:xfrm>
          <a:off x="611560" y="1423576"/>
          <a:ext cx="38701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69C2FC64-11D1-498C-A971-5AA2E503E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821467"/>
              </p:ext>
            </p:extLst>
          </p:nvPr>
        </p:nvGraphicFramePr>
        <p:xfrm>
          <a:off x="4285795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C856C797-250B-4070-A5FA-4690C13A5F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253132"/>
              </p:ext>
            </p:extLst>
          </p:nvPr>
        </p:nvGraphicFramePr>
        <p:xfrm>
          <a:off x="260648" y="4166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4F7F2A98-9537-423B-A784-44F9852A94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047319"/>
              </p:ext>
            </p:extLst>
          </p:nvPr>
        </p:nvGraphicFramePr>
        <p:xfrm>
          <a:off x="4211960" y="4166776"/>
          <a:ext cx="49320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01777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genitori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02017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Clima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scolastico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BD814BFB-4663-4E8F-BCB2-78AACA3293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847145"/>
              </p:ext>
            </p:extLst>
          </p:nvPr>
        </p:nvGraphicFramePr>
        <p:xfrm>
          <a:off x="827584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DEB7BEC7-B62A-479A-B719-EA0FE8120C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0019422"/>
              </p:ext>
            </p:extLst>
          </p:nvPr>
        </p:nvGraphicFramePr>
        <p:xfrm>
          <a:off x="4572000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051F8F46-8DFF-4436-87D0-3A6DD7B447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759155"/>
              </p:ext>
            </p:extLst>
          </p:nvPr>
        </p:nvGraphicFramePr>
        <p:xfrm>
          <a:off x="826164" y="3935256"/>
          <a:ext cx="47525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52398FC0-9406-4F99-9D3D-8C3D596F05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552409"/>
              </p:ext>
            </p:extLst>
          </p:nvPr>
        </p:nvGraphicFramePr>
        <p:xfrm>
          <a:off x="4608004" y="3935256"/>
          <a:ext cx="4572000" cy="292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68647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genitori</a:t>
            </a:r>
          </a:p>
        </p:txBody>
      </p:sp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6CA6607D-23E4-B447-B86B-582ACFF72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14494"/>
              </p:ext>
            </p:extLst>
          </p:nvPr>
        </p:nvGraphicFramePr>
        <p:xfrm>
          <a:off x="1033668" y="1052736"/>
          <a:ext cx="78488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3">
                  <a:extLst>
                    <a:ext uri="{9D8B030D-6E8A-4147-A177-3AD203B41FA5}">
                      <a16:colId xmlns:a16="http://schemas.microsoft.com/office/drawing/2014/main" val="370685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effectLst/>
                        </a:rPr>
                        <a:t>Organizzazione</a:t>
                      </a:r>
                      <a:endParaRPr lang="it-IT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04183"/>
                  </a:ext>
                </a:extLst>
              </a:tr>
            </a:tbl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CB9C7920-FFAE-433D-A387-A142C6D8F4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2994212"/>
              </p:ext>
            </p:extLst>
          </p:nvPr>
        </p:nvGraphicFramePr>
        <p:xfrm>
          <a:off x="1033668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2371A567-5CE2-4440-9B90-BB99681B15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87268"/>
              </p:ext>
            </p:extLst>
          </p:nvPr>
        </p:nvGraphicFramePr>
        <p:xfrm>
          <a:off x="4499992" y="14235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AA47FE97-37A3-4767-837F-876E3BA896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127244"/>
              </p:ext>
            </p:extLst>
          </p:nvPr>
        </p:nvGraphicFramePr>
        <p:xfrm>
          <a:off x="2682044" y="41412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5991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EF3D28FB-ACB4-4667-AAE5-3B7A3BE94A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889935"/>
              </p:ext>
            </p:extLst>
          </p:nvPr>
        </p:nvGraphicFramePr>
        <p:xfrm>
          <a:off x="3635897" y="1746157"/>
          <a:ext cx="2499852" cy="161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I votanti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E3E34131-FB0B-4CC2-96CD-E84C9E14C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489990"/>
              </p:ext>
            </p:extLst>
          </p:nvPr>
        </p:nvGraphicFramePr>
        <p:xfrm>
          <a:off x="971599" y="1746157"/>
          <a:ext cx="2684725" cy="161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A3E86D00-98DD-4E60-A6AE-6207FD846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758436"/>
              </p:ext>
            </p:extLst>
          </p:nvPr>
        </p:nvGraphicFramePr>
        <p:xfrm>
          <a:off x="6135748" y="1746157"/>
          <a:ext cx="2684724" cy="161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AA47431-5CD2-2792-D22E-348BEF74D6F6}"/>
              </a:ext>
            </a:extLst>
          </p:cNvPr>
          <p:cNvSpPr txBox="1"/>
          <p:nvPr/>
        </p:nvSpPr>
        <p:spPr>
          <a:xfrm>
            <a:off x="969406" y="1740741"/>
            <a:ext cx="461665" cy="1610835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it-IT" dirty="0" err="1"/>
              <a:t>a.s.</a:t>
            </a:r>
            <a:r>
              <a:rPr lang="it-IT" dirty="0"/>
              <a:t> 2020/2021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DB86FF69-620F-4233-B76A-F109E18D37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592736"/>
              </p:ext>
            </p:extLst>
          </p:nvPr>
        </p:nvGraphicFramePr>
        <p:xfrm>
          <a:off x="969406" y="3398574"/>
          <a:ext cx="2684725" cy="161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069BEF2A-E3A0-4248-BEBF-8594FA67F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524921"/>
              </p:ext>
            </p:extLst>
          </p:nvPr>
        </p:nvGraphicFramePr>
        <p:xfrm>
          <a:off x="3654131" y="3398574"/>
          <a:ext cx="2481617" cy="1610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D3D2361B-D121-49C8-A041-64D2D039D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107597"/>
              </p:ext>
            </p:extLst>
          </p:nvPr>
        </p:nvGraphicFramePr>
        <p:xfrm>
          <a:off x="6135746" y="3398573"/>
          <a:ext cx="2684725" cy="161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2C80668-CCB4-C85F-2544-EF8319DB0709}"/>
              </a:ext>
            </a:extLst>
          </p:cNvPr>
          <p:cNvSpPr txBox="1"/>
          <p:nvPr/>
        </p:nvSpPr>
        <p:spPr>
          <a:xfrm>
            <a:off x="969405" y="3429000"/>
            <a:ext cx="461665" cy="1550788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it-IT" dirty="0" err="1"/>
              <a:t>a.s.</a:t>
            </a:r>
            <a:r>
              <a:rPr lang="it-IT" dirty="0"/>
              <a:t> 2021/2022</a:t>
            </a:r>
          </a:p>
        </p:txBody>
      </p:sp>
    </p:spTree>
    <p:extLst>
      <p:ext uri="{BB962C8B-B14F-4D97-AF65-F5344CB8AC3E}">
        <p14:creationId xmlns:p14="http://schemas.microsoft.com/office/powerpoint/2010/main" val="3558162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EC9A23CA-F17B-4EEC-8984-B6B2E465E7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85000"/>
              </p:ext>
            </p:extLst>
          </p:nvPr>
        </p:nvGraphicFramePr>
        <p:xfrm>
          <a:off x="5765710" y="1746156"/>
          <a:ext cx="3524821" cy="211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36764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>
                          <a:effectLst/>
                        </a:rPr>
                        <a:t>Ti senti motivato a lavorare in questa scuola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A67689-EAC7-4EE5-83D1-2DE637B49740}"/>
              </a:ext>
            </a:extLst>
          </p:cNvPr>
          <p:cNvSpPr txBox="1"/>
          <p:nvPr/>
        </p:nvSpPr>
        <p:spPr>
          <a:xfrm>
            <a:off x="3894178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683C97E-10BC-40C5-9C53-208034CB5C9B}"/>
              </a:ext>
            </a:extLst>
          </p:cNvPr>
          <p:cNvSpPr txBox="1"/>
          <p:nvPr/>
        </p:nvSpPr>
        <p:spPr>
          <a:xfrm>
            <a:off x="6918514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secondaria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F891958-D108-4804-8240-442D84572D7E}"/>
              </a:ext>
            </a:extLst>
          </p:cNvPr>
          <p:cNvSpPr txBox="1"/>
          <p:nvPr/>
        </p:nvSpPr>
        <p:spPr>
          <a:xfrm>
            <a:off x="971600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infanzia</a:t>
            </a:r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AC9FCF91-6A87-4119-922B-CD6BC9D951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62071"/>
              </p:ext>
            </p:extLst>
          </p:nvPr>
        </p:nvGraphicFramePr>
        <p:xfrm>
          <a:off x="971600" y="1800214"/>
          <a:ext cx="2870990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39877DD4-F300-4DB3-8EAA-8DEBE12022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350952"/>
              </p:ext>
            </p:extLst>
          </p:nvPr>
        </p:nvGraphicFramePr>
        <p:xfrm>
          <a:off x="3851920" y="1800214"/>
          <a:ext cx="2448272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87D3976A-3F5E-4454-ABF9-84FAA8F250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808662"/>
              </p:ext>
            </p:extLst>
          </p:nvPr>
        </p:nvGraphicFramePr>
        <p:xfrm>
          <a:off x="6309522" y="1800214"/>
          <a:ext cx="2510950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id="{AB5F2FBD-7AAD-700C-09FF-56F9DCE65A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179098"/>
              </p:ext>
            </p:extLst>
          </p:nvPr>
        </p:nvGraphicFramePr>
        <p:xfrm>
          <a:off x="971600" y="3717032"/>
          <a:ext cx="3664577" cy="219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469563"/>
              </p:ext>
            </p:extLst>
          </p:nvPr>
        </p:nvGraphicFramePr>
        <p:xfrm>
          <a:off x="5155895" y="3717032"/>
          <a:ext cx="3664577" cy="219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56926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Grafico 24">
            <a:extLst>
              <a:ext uri="{FF2B5EF4-FFF2-40B4-BE49-F238E27FC236}">
                <a16:creationId xmlns:a16="http://schemas.microsoft.com/office/drawing/2014/main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6344034"/>
              </p:ext>
            </p:extLst>
          </p:nvPr>
        </p:nvGraphicFramePr>
        <p:xfrm>
          <a:off x="5155895" y="3717032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Grafico 23">
            <a:extLst>
              <a:ext uri="{FF2B5EF4-FFF2-40B4-BE49-F238E27FC236}">
                <a16:creationId xmlns:a16="http://schemas.microsoft.com/office/drawing/2014/main" id="{D88805B4-5BBE-4F6B-877E-0C8C1642F6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097563"/>
              </p:ext>
            </p:extLst>
          </p:nvPr>
        </p:nvGraphicFramePr>
        <p:xfrm>
          <a:off x="971600" y="3717032"/>
          <a:ext cx="3664576" cy="2198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Grafico 22">
            <a:extLst>
              <a:ext uri="{FF2B5EF4-FFF2-40B4-BE49-F238E27FC236}">
                <a16:creationId xmlns:a16="http://schemas.microsoft.com/office/drawing/2014/main" id="{B9CBA7D8-B1C4-4873-9AD8-60A75A922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24604"/>
              </p:ext>
            </p:extLst>
          </p:nvPr>
        </p:nvGraphicFramePr>
        <p:xfrm>
          <a:off x="6342449" y="1800214"/>
          <a:ext cx="2478022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fico 21">
            <a:extLst>
              <a:ext uri="{FF2B5EF4-FFF2-40B4-BE49-F238E27FC236}">
                <a16:creationId xmlns:a16="http://schemas.microsoft.com/office/drawing/2014/main" id="{8C2439D0-2BFF-4CF0-ADF8-2F84BAA70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765069"/>
              </p:ext>
            </p:extLst>
          </p:nvPr>
        </p:nvGraphicFramePr>
        <p:xfrm>
          <a:off x="3872846" y="1800214"/>
          <a:ext cx="2469602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774EF35F-9F52-4EF5-9010-08FA0A40FD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789438"/>
              </p:ext>
            </p:extLst>
          </p:nvPr>
        </p:nvGraphicFramePr>
        <p:xfrm>
          <a:off x="971600" y="1800214"/>
          <a:ext cx="2880320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007861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dirty="0"/>
                        <a:t>La nostra scuola valorizza e promuove le competenze professionali e relazionali di ciascuno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A67689-EAC7-4EE5-83D1-2DE637B49740}"/>
              </a:ext>
            </a:extLst>
          </p:cNvPr>
          <p:cNvSpPr txBox="1"/>
          <p:nvPr/>
        </p:nvSpPr>
        <p:spPr>
          <a:xfrm>
            <a:off x="3894178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683C97E-10BC-40C5-9C53-208034CB5C9B}"/>
              </a:ext>
            </a:extLst>
          </p:cNvPr>
          <p:cNvSpPr txBox="1"/>
          <p:nvPr/>
        </p:nvSpPr>
        <p:spPr>
          <a:xfrm>
            <a:off x="6918514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secondaria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F891958-D108-4804-8240-442D84572D7E}"/>
              </a:ext>
            </a:extLst>
          </p:cNvPr>
          <p:cNvSpPr txBox="1"/>
          <p:nvPr/>
        </p:nvSpPr>
        <p:spPr>
          <a:xfrm>
            <a:off x="971600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infanzia</a:t>
            </a:r>
          </a:p>
        </p:txBody>
      </p:sp>
    </p:spTree>
    <p:extLst>
      <p:ext uri="{BB962C8B-B14F-4D97-AF65-F5344CB8AC3E}">
        <p14:creationId xmlns:p14="http://schemas.microsoft.com/office/powerpoint/2010/main" val="2914110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00000000-0008-0000-05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88649"/>
              </p:ext>
            </p:extLst>
          </p:nvPr>
        </p:nvGraphicFramePr>
        <p:xfrm>
          <a:off x="5155894" y="3717030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AABDB0CE-976B-48FD-A447-DC61D59F61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028295"/>
              </p:ext>
            </p:extLst>
          </p:nvPr>
        </p:nvGraphicFramePr>
        <p:xfrm>
          <a:off x="971600" y="3717031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D91254DD-4D51-4F06-B726-512B7D571E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36810"/>
              </p:ext>
            </p:extLst>
          </p:nvPr>
        </p:nvGraphicFramePr>
        <p:xfrm>
          <a:off x="6363373" y="1800213"/>
          <a:ext cx="2457097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45183E19-1E73-4B51-8A68-EDCD43C51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644368"/>
              </p:ext>
            </p:extLst>
          </p:nvPr>
        </p:nvGraphicFramePr>
        <p:xfrm>
          <a:off x="3872845" y="1800214"/>
          <a:ext cx="2469602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922EFC7D-2CEB-4AFF-B3AA-686CE3940D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82513"/>
              </p:ext>
            </p:extLst>
          </p:nvPr>
        </p:nvGraphicFramePr>
        <p:xfrm>
          <a:off x="971600" y="1800214"/>
          <a:ext cx="2880319" cy="17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03900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Il Dirigente Scolastico e il suo staff ascoltano e danno riscontro alle proposte dei docenti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A67689-EAC7-4EE5-83D1-2DE637B49740}"/>
              </a:ext>
            </a:extLst>
          </p:cNvPr>
          <p:cNvSpPr txBox="1"/>
          <p:nvPr/>
        </p:nvSpPr>
        <p:spPr>
          <a:xfrm>
            <a:off x="3894178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683C97E-10BC-40C5-9C53-208034CB5C9B}"/>
              </a:ext>
            </a:extLst>
          </p:cNvPr>
          <p:cNvSpPr txBox="1"/>
          <p:nvPr/>
        </p:nvSpPr>
        <p:spPr>
          <a:xfrm>
            <a:off x="6918514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secondaria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F891958-D108-4804-8240-442D84572D7E}"/>
              </a:ext>
            </a:extLst>
          </p:cNvPr>
          <p:cNvSpPr txBox="1"/>
          <p:nvPr/>
        </p:nvSpPr>
        <p:spPr>
          <a:xfrm>
            <a:off x="971600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infanzia</a:t>
            </a:r>
          </a:p>
        </p:txBody>
      </p:sp>
    </p:spTree>
    <p:extLst>
      <p:ext uri="{BB962C8B-B14F-4D97-AF65-F5344CB8AC3E}">
        <p14:creationId xmlns:p14="http://schemas.microsoft.com/office/powerpoint/2010/main" val="2928955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afico 22">
            <a:extLst>
              <a:ext uri="{FF2B5EF4-FFF2-40B4-BE49-F238E27FC236}">
                <a16:creationId xmlns:a16="http://schemas.microsoft.com/office/drawing/2014/main" id="{00000000-0008-0000-0500-00001F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969415"/>
              </p:ext>
            </p:extLst>
          </p:nvPr>
        </p:nvGraphicFramePr>
        <p:xfrm>
          <a:off x="5155892" y="3714305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Grafico 21">
            <a:extLst>
              <a:ext uri="{FF2B5EF4-FFF2-40B4-BE49-F238E27FC236}">
                <a16:creationId xmlns:a16="http://schemas.microsoft.com/office/drawing/2014/main" id="{C4E5A6A4-F8BA-4DCF-AE73-2F3CD1498B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670927"/>
              </p:ext>
            </p:extLst>
          </p:nvPr>
        </p:nvGraphicFramePr>
        <p:xfrm>
          <a:off x="971600" y="3717029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fico 20">
            <a:extLst>
              <a:ext uri="{FF2B5EF4-FFF2-40B4-BE49-F238E27FC236}">
                <a16:creationId xmlns:a16="http://schemas.microsoft.com/office/drawing/2014/main" id="{2519B67D-B39D-45C3-B75C-06A855CAE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481661"/>
              </p:ext>
            </p:extLst>
          </p:nvPr>
        </p:nvGraphicFramePr>
        <p:xfrm>
          <a:off x="6363370" y="1800212"/>
          <a:ext cx="2457097" cy="173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B485264B-A31B-436B-9026-DE069F6AF4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948635"/>
              </p:ext>
            </p:extLst>
          </p:nvPr>
        </p:nvGraphicFramePr>
        <p:xfrm>
          <a:off x="971599" y="1800213"/>
          <a:ext cx="2880319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45183E19-1E73-4B51-8A68-EDCD43C5142F}"/>
              </a:ext>
            </a:extLst>
          </p:cNvPr>
          <p:cNvGraphicFramePr>
            <a:graphicFrameLocks/>
          </p:cNvGraphicFramePr>
          <p:nvPr/>
        </p:nvGraphicFramePr>
        <p:xfrm>
          <a:off x="3872845" y="1800214"/>
          <a:ext cx="2469602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37210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Le Funzioni Strumentali favoriscono il raggiungimento degli obiettivi strategici definiti nel Piano di Miglioramento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A67689-EAC7-4EE5-83D1-2DE637B49740}"/>
              </a:ext>
            </a:extLst>
          </p:cNvPr>
          <p:cNvSpPr txBox="1"/>
          <p:nvPr/>
        </p:nvSpPr>
        <p:spPr>
          <a:xfrm>
            <a:off x="3894178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683C97E-10BC-40C5-9C53-208034CB5C9B}"/>
              </a:ext>
            </a:extLst>
          </p:cNvPr>
          <p:cNvSpPr txBox="1"/>
          <p:nvPr/>
        </p:nvSpPr>
        <p:spPr>
          <a:xfrm>
            <a:off x="6918514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secondaria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F891958-D108-4804-8240-442D84572D7E}"/>
              </a:ext>
            </a:extLst>
          </p:cNvPr>
          <p:cNvSpPr txBox="1"/>
          <p:nvPr/>
        </p:nvSpPr>
        <p:spPr>
          <a:xfrm>
            <a:off x="971600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infanzia</a:t>
            </a:r>
          </a:p>
        </p:txBody>
      </p:sp>
      <p:graphicFrame>
        <p:nvGraphicFramePr>
          <p:cNvPr id="20" name="Grafico 19">
            <a:extLst>
              <a:ext uri="{FF2B5EF4-FFF2-40B4-BE49-F238E27FC236}">
                <a16:creationId xmlns:a16="http://schemas.microsoft.com/office/drawing/2014/main" id="{5E56FE8A-D4D2-41F5-85D4-8893FCB21E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483094"/>
              </p:ext>
            </p:extLst>
          </p:nvPr>
        </p:nvGraphicFramePr>
        <p:xfrm>
          <a:off x="3872843" y="1800212"/>
          <a:ext cx="2469602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068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38937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29413"/>
              </p:ext>
            </p:extLst>
          </p:nvPr>
        </p:nvGraphicFramePr>
        <p:xfrm>
          <a:off x="1259632" y="790346"/>
          <a:ext cx="7632849" cy="5170430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670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 iniziative di formazione finalizzate allo sviluppo professionale del personale, quale leva strategica per il miglioramento dei risultati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 personale coinvolto nelle iniziative di formazione.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docenti e ATA partecipanti alle iniziative di formazione </a:t>
                      </a:r>
                    </a:p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del numero dei partecipanti alle iniziative di formazione,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delle azioni realizzate per monitoraggio dei processi e documentazione.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Efficacia delle azioni e ricaduta sugli esiti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marR="242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azioni realizzate/ implementazione delle medesime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8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afico 23">
            <a:extLst>
              <a:ext uri="{FF2B5EF4-FFF2-40B4-BE49-F238E27FC236}">
                <a16:creationId xmlns:a16="http://schemas.microsoft.com/office/drawing/2014/main" id="{07BFA45F-2F24-4E44-A5DE-FE15C6EF49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405294"/>
              </p:ext>
            </p:extLst>
          </p:nvPr>
        </p:nvGraphicFramePr>
        <p:xfrm>
          <a:off x="971598" y="3714305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fico 18">
            <a:extLst>
              <a:ext uri="{FF2B5EF4-FFF2-40B4-BE49-F238E27FC236}">
                <a16:creationId xmlns:a16="http://schemas.microsoft.com/office/drawing/2014/main" id="{DFD382CE-663D-4493-96F3-EAABC7381A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524398"/>
              </p:ext>
            </p:extLst>
          </p:nvPr>
        </p:nvGraphicFramePr>
        <p:xfrm>
          <a:off x="6363365" y="1800212"/>
          <a:ext cx="2457101" cy="173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CBD7D77D-EF56-4FC7-8F2C-D81CAAA95D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014051"/>
              </p:ext>
            </p:extLst>
          </p:nvPr>
        </p:nvGraphicFramePr>
        <p:xfrm>
          <a:off x="971598" y="1800212"/>
          <a:ext cx="2880319" cy="173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E97AA2A2-968D-4A21-AE2D-603673CEA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750506"/>
              </p:ext>
            </p:extLst>
          </p:nvPr>
        </p:nvGraphicFramePr>
        <p:xfrm>
          <a:off x="3872840" y="1800212"/>
          <a:ext cx="2469602" cy="173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Grafico 22">
            <a:extLst>
              <a:ext uri="{FF2B5EF4-FFF2-40B4-BE49-F238E27FC236}">
                <a16:creationId xmlns:a16="http://schemas.microsoft.com/office/drawing/2014/main" id="{00000000-0008-0000-0500-00001F000000}"/>
              </a:ext>
            </a:extLst>
          </p:cNvPr>
          <p:cNvGraphicFramePr>
            <a:graphicFrameLocks/>
          </p:cNvGraphicFramePr>
          <p:nvPr/>
        </p:nvGraphicFramePr>
        <p:xfrm>
          <a:off x="5155892" y="3714305"/>
          <a:ext cx="3664576" cy="219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45183E19-1E73-4B51-8A68-EDCD43C51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63772"/>
              </p:ext>
            </p:extLst>
          </p:nvPr>
        </p:nvGraphicFramePr>
        <p:xfrm>
          <a:off x="3872845" y="1800214"/>
          <a:ext cx="2469602" cy="173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181056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/>
                        <a:t>La modalità di assegnazione degli studenti alle classi/sezioni (sorteggio dei gruppi) è efficace nel garantire </a:t>
                      </a:r>
                      <a:r>
                        <a:rPr lang="it-IT" sz="1400" dirty="0" err="1"/>
                        <a:t>equieterogeneità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insegnanti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5A67689-EAC7-4EE5-83D1-2DE637B49740}"/>
              </a:ext>
            </a:extLst>
          </p:cNvPr>
          <p:cNvSpPr txBox="1"/>
          <p:nvPr/>
        </p:nvSpPr>
        <p:spPr>
          <a:xfrm>
            <a:off x="3894178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primaria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683C97E-10BC-40C5-9C53-208034CB5C9B}"/>
              </a:ext>
            </a:extLst>
          </p:cNvPr>
          <p:cNvSpPr txBox="1"/>
          <p:nvPr/>
        </p:nvSpPr>
        <p:spPr>
          <a:xfrm>
            <a:off x="6918514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secondaria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F891958-D108-4804-8240-442D84572D7E}"/>
              </a:ext>
            </a:extLst>
          </p:cNvPr>
          <p:cNvSpPr txBox="1"/>
          <p:nvPr/>
        </p:nvSpPr>
        <p:spPr>
          <a:xfrm>
            <a:off x="971600" y="1430882"/>
            <a:ext cx="190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infanzia</a:t>
            </a:r>
          </a:p>
        </p:txBody>
      </p:sp>
      <p:graphicFrame>
        <p:nvGraphicFramePr>
          <p:cNvPr id="25" name="Grafico 24">
            <a:extLst>
              <a:ext uri="{FF2B5EF4-FFF2-40B4-BE49-F238E27FC236}">
                <a16:creationId xmlns:a16="http://schemas.microsoft.com/office/drawing/2014/main" id="{00000000-0008-0000-0500-00003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659211"/>
              </p:ext>
            </p:extLst>
          </p:nvPr>
        </p:nvGraphicFramePr>
        <p:xfrm>
          <a:off x="5155892" y="3714303"/>
          <a:ext cx="3664574" cy="2198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957728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en-US" dirty="0">
                          <a:effectLst/>
                        </a:rPr>
                        <a:t>I votanti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personale A.T.A.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9BB9B75-C447-4155-B982-9858F6A0D8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847108"/>
              </p:ext>
            </p:extLst>
          </p:nvPr>
        </p:nvGraphicFramePr>
        <p:xfrm>
          <a:off x="2682044" y="1746157"/>
          <a:ext cx="4572000" cy="233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4D9E3C34-05C0-B049-48C0-1D118119D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736273"/>
              </p:ext>
            </p:extLst>
          </p:nvPr>
        </p:nvGraphicFramePr>
        <p:xfrm>
          <a:off x="2682044" y="4077072"/>
          <a:ext cx="4572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D961DC-CC08-B8B8-9087-05172613B3CC}"/>
              </a:ext>
            </a:extLst>
          </p:cNvPr>
          <p:cNvSpPr txBox="1"/>
          <p:nvPr/>
        </p:nvSpPr>
        <p:spPr>
          <a:xfrm rot="19656648">
            <a:off x="2531470" y="195566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a.s.2020/2021</a:t>
            </a:r>
          </a:p>
        </p:txBody>
      </p:sp>
    </p:spTree>
    <p:extLst>
      <p:ext uri="{BB962C8B-B14F-4D97-AF65-F5344CB8AC3E}">
        <p14:creationId xmlns:p14="http://schemas.microsoft.com/office/powerpoint/2010/main" val="1470673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31854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Ti senti valorizzato nel tuo ambiente di lavoro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personale A.T.A.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E7968E7F-BE69-4260-BFD7-9B988D9706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715344"/>
              </p:ext>
            </p:extLst>
          </p:nvPr>
        </p:nvGraphicFramePr>
        <p:xfrm>
          <a:off x="3059832" y="1707821"/>
          <a:ext cx="4572000" cy="2550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ADE0ADF9-2D8E-4C8A-A6FD-DB6106509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820504"/>
              </p:ext>
            </p:extLst>
          </p:nvPr>
        </p:nvGraphicFramePr>
        <p:xfrm>
          <a:off x="2921592" y="4208281"/>
          <a:ext cx="3372824" cy="2550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0794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31ACE494-38F1-4328-B6B3-EADF7266E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062932"/>
              </p:ext>
            </p:extLst>
          </p:nvPr>
        </p:nvGraphicFramePr>
        <p:xfrm>
          <a:off x="2555776" y="4103558"/>
          <a:ext cx="4176464" cy="256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072285F6-1270-474E-9930-3D21EEA1E3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439668"/>
              </p:ext>
            </p:extLst>
          </p:nvPr>
        </p:nvGraphicFramePr>
        <p:xfrm>
          <a:off x="3059832" y="1692202"/>
          <a:ext cx="4572000" cy="256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472552"/>
              </p:ext>
            </p:extLst>
          </p:nvPr>
        </p:nvGraphicFramePr>
        <p:xfrm>
          <a:off x="971600" y="1052736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compiti e le responsabilità sono definiti in modo chiaro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826197-9BFA-4FBB-BDBB-7387B6DD9D38}"/>
              </a:ext>
            </a:extLst>
          </p:cNvPr>
          <p:cNvSpPr txBox="1"/>
          <p:nvPr/>
        </p:nvSpPr>
        <p:spPr>
          <a:xfrm>
            <a:off x="1043608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Questionario personale A.T.A.</a:t>
            </a:r>
          </a:p>
        </p:txBody>
      </p:sp>
    </p:spTree>
    <p:extLst>
      <p:ext uri="{BB962C8B-B14F-4D97-AF65-F5344CB8AC3E}">
        <p14:creationId xmlns:p14="http://schemas.microsoft.com/office/powerpoint/2010/main" val="191066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54868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533377"/>
              </p:ext>
            </p:extLst>
          </p:nvPr>
        </p:nvGraphicFramePr>
        <p:xfrm>
          <a:off x="1331639" y="1052736"/>
          <a:ext cx="7200801" cy="4952612"/>
        </p:xfrm>
        <a:graphic>
          <a:graphicData uri="http://schemas.openxmlformats.org/drawingml/2006/table">
            <a:tbl>
              <a:tblPr firstRow="1" firstCol="1" bandRow="1"/>
              <a:tblGrid>
                <a:gridCol w="303192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48772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069196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979641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068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Migliorare i risultati nelle prove standardizzate nazionali, con riguardo all'equità degli esiti.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varianza tra le classi.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della varianza tra le classi a.s. in corso rispetto alla varianza a. s. precedente; valori della varianza tra le classi almeno in linea con la media nazionale.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8217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9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percentuale degli alunni collocati nei livelli 1 e 2.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8699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percentuali </a:t>
                      </a:r>
                      <a:r>
                        <a:rPr lang="it-IT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a.s.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corso rispetto alle percentuali a.s. precedente; percentuali degli alunni collocati nei livelli 1 e 2 almeno in linea con le medie nazionali.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7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4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886574"/>
              </p:ext>
            </p:extLst>
          </p:nvPr>
        </p:nvGraphicFramePr>
        <p:xfrm>
          <a:off x="1221656" y="1178416"/>
          <a:ext cx="7382792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Risultati scolastici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Migliorare i processi curricolari per il perseguimento del successo formativo.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9388" indent="-179388"/>
                      <a:r>
                        <a:rPr lang="it-IT" sz="1600" dirty="0"/>
                        <a:t>•	Ridurre la consistenza percentuale delle fasce basse di valutazione (voto conseguito 5-6) in Italiano e Matematica. </a:t>
                      </a:r>
                    </a:p>
                    <a:p>
                      <a:pPr marL="90488" indent="-90488"/>
                      <a:endParaRPr lang="it-IT" sz="1600" dirty="0"/>
                    </a:p>
                    <a:p>
                      <a:pPr marL="179388" indent="-179388"/>
                      <a:r>
                        <a:rPr lang="it-IT" sz="1600" dirty="0"/>
                        <a:t>•	Mantenere costante o incrementare in percentuale la fascia medio-alta di valutazione (voto 8-10) in Italiano e Matematica.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93767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33037"/>
              </p:ext>
            </p:extLst>
          </p:nvPr>
        </p:nvGraphicFramePr>
        <p:xfrm>
          <a:off x="1221656" y="1268760"/>
          <a:ext cx="7382792" cy="2503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8534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nelle prove standardizzate nazionali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ulteriormente la varianza tra le classi; ridurre la disparità nei risultati delle prove tra le classi.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Costituire classi equilibrate per composizione di genere, profitto e bisogni educativi.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827584" y="62330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</p:spTree>
    <p:extLst>
      <p:ext uri="{BB962C8B-B14F-4D97-AF65-F5344CB8AC3E}">
        <p14:creationId xmlns:p14="http://schemas.microsoft.com/office/powerpoint/2010/main" val="55718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210"/>
              </p:ext>
            </p:extLst>
          </p:nvPr>
        </p:nvGraphicFramePr>
        <p:xfrm>
          <a:off x="1115616" y="878568"/>
          <a:ext cx="7742831" cy="51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701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52371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 di cittadinanza</a:t>
                      </a:r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 cittadinanza sociali e civiche.</a:t>
                      </a:r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la più ampia partecipazione degli alunni dei tre ordini di scuola a iniziative comuni (almeno il 70% della popolazione scolastica) finalizzate a promuovere la cittadinanza sostenibile.</a:t>
                      </a:r>
                    </a:p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Valorizzare comportamenti pro-sociali riconoscendo meriti e talenti.</a:t>
                      </a:r>
                      <a:endParaRPr lang="it-IT" sz="1600" dirty="0">
                        <a:effectLst/>
                      </a:endParaRPr>
                    </a:p>
                    <a:p>
                      <a:pPr marL="93663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Orientare l'azione sanzionatoria per promuovere competenze sociali e civiche.</a:t>
                      </a:r>
                      <a:endParaRPr lang="it-IT" sz="1600" dirty="0"/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digitali degli alunni e promuovere un utilizzo efficace delle TIC.</a:t>
                      </a:r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marR="0" lvl="0" indent="-936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Integrare efficacemente le TIC nel lavoro d'aula quotidiano, utilizzando i dispositivi nelle pratiche didattiche.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477303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Didattica Digitale Integrata</a:t>
                      </a:r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marR="0" lvl="0" indent="-936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Realizzare un’efficace integrazione tra didattica tradizionale in presenza e una didattica che utilizzi strumenti, linguaggi e piattaforme digitali come nuovi ambienti di apprendimento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301729659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EFE1D9-5EEE-4932-9DFA-08538F7386B0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</p:spTree>
    <p:extLst>
      <p:ext uri="{BB962C8B-B14F-4D97-AF65-F5344CB8AC3E}">
        <p14:creationId xmlns:p14="http://schemas.microsoft.com/office/powerpoint/2010/main" val="354555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86635"/>
              </p:ext>
            </p:extLst>
          </p:nvPr>
        </p:nvGraphicFramePr>
        <p:xfrm>
          <a:off x="1043608" y="1340768"/>
          <a:ext cx="76708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6608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202039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142177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a distanza 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continuità tra cicli in termini di raccordo sulla definizione dei profili degli alunni in ingresso e in uscita.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Condividere strumenti comuni per il passaggio delle informazioni, per la verifica dei livelli raggiunti e per la restituzione degli esiti;</a:t>
                      </a:r>
                      <a:endParaRPr lang="it-IT" sz="1600" dirty="0"/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Aumentare almeno del 5% il numero degli alunni che seguono il consiglio orientativo rilasciato dalla scuola;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differenziale negativo tra gli esiti in uscita e quelli in ingresso e a distanza.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AC1E5E5-0D08-4E37-8D3C-502745364F4B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</p:spTree>
    <p:extLst>
      <p:ext uri="{BB962C8B-B14F-4D97-AF65-F5344CB8AC3E}">
        <p14:creationId xmlns:p14="http://schemas.microsoft.com/office/powerpoint/2010/main" val="109714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47667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70455"/>
              </p:ext>
            </p:extLst>
          </p:nvPr>
        </p:nvGraphicFramePr>
        <p:xfrm>
          <a:off x="1043608" y="1340768"/>
          <a:ext cx="7848872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883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Curricolo, progettazione e valutazione</a:t>
                      </a:r>
                      <a:endParaRPr lang="it-IT" sz="18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Didattica Digitale Integrata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Progettare prove standardizzate interne per classi parallele e costruire comuni strumenti formalizzati di rilevazione delle competenze.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Inclusione e differenziazione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inclusiva per rispondere alle esigenze degli alunni con bisogni educativi speciali.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929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</p:spTree>
    <p:extLst>
      <p:ext uri="{BB962C8B-B14F-4D97-AF65-F5344CB8AC3E}">
        <p14:creationId xmlns:p14="http://schemas.microsoft.com/office/powerpoint/2010/main" val="1632720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8762</TotalTime>
  <Words>1907</Words>
  <Application>Microsoft Office PowerPoint</Application>
  <PresentationFormat>Presentazione su schermo (4:3)</PresentationFormat>
  <Paragraphs>263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8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Utente</cp:lastModifiedBy>
  <cp:revision>220</cp:revision>
  <dcterms:created xsi:type="dcterms:W3CDTF">2016-06-30T12:30:46Z</dcterms:created>
  <dcterms:modified xsi:type="dcterms:W3CDTF">2022-06-28T10:16:39Z</dcterms:modified>
</cp:coreProperties>
</file>