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3" r:id="rId3"/>
    <p:sldId id="313" r:id="rId4"/>
    <p:sldId id="324" r:id="rId5"/>
    <p:sldId id="320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06" r:id="rId17"/>
    <p:sldId id="318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4" autoAdjust="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B90E50-5963-4474-97F2-8972E1FC5239}" type="datetime1">
              <a:rPr lang="it-IT" smtClean="0"/>
              <a:t>29/06/2022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0885D5-D443-4228-8B2C-B9DF9A30D5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003371-733F-42AA-B259-782D03933245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D2F9AB-3C90-481E-8C34-4F549BF455D7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9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36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10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63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25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54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172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44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B2758678-93EB-4E69-8CC4-FB7D0712D398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1" name="Segnaposto piè di pagina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con didascal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F58EAEA2-C01D-4697-BB6F-F8AA3A901A5F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1" name="Segnaposto contenuto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44457" y="2057400"/>
            <a:ext cx="3791456" cy="38623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con didascal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066F5286-C89E-4C91-BEEB-985C68C622BA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1" name="Segnaposto contenuto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55530" y="2057400"/>
            <a:ext cx="3577934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it-IT" noProof="0"/>
              <a:t>Fare clic per modificare lo stile del titolo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it-IT" noProof="0"/>
              <a:t>Secondo livello</a:t>
            </a:r>
          </a:p>
        </p:txBody>
      </p:sp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magine a sinistr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rtlCol="0" anchor="ctr" anchorCtr="0"/>
          <a:lstStyle>
            <a:lvl1pPr algn="ctr"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9" name="Segnaposto contenuto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55459" y="2057400"/>
            <a:ext cx="3392382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it-IT" noProof="0"/>
              <a:t>Fare clic per modificare lo stile del titolo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it-IT" noProof="0"/>
              <a:t>Secondo livello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8042147" y="453643"/>
            <a:ext cx="3528000" cy="9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Segnaposto data 4">
            <a:extLst>
              <a:ext uri="{FF2B5EF4-FFF2-40B4-BE49-F238E27FC236}">
                <a16:creationId xmlns:a16="http://schemas.microsoft.com/office/drawing/2014/main" id="{1FB18E8B-6111-4A64-AA8C-4CD4C981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D4929CA8-859B-4DDC-9718-0781EA4EAA42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23" name="Segnaposto numero diapositiva 6">
            <a:extLst>
              <a:ext uri="{FF2B5EF4-FFF2-40B4-BE49-F238E27FC236}">
                <a16:creationId xmlns:a16="http://schemas.microsoft.com/office/drawing/2014/main" id="{D5311807-ED2F-406C-B107-B5D885AD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4" name="Segnaposto piè di pagina 5">
            <a:extLst>
              <a:ext uri="{FF2B5EF4-FFF2-40B4-BE49-F238E27FC236}">
                <a16:creationId xmlns:a16="http://schemas.microsoft.com/office/drawing/2014/main" id="{643FEB5F-C4B2-43B5-B019-DC467A6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rtlCol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rtlCol="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A503254E-54EF-4183-B445-680D8938D090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0CC260DC-2CD7-400F-AEC6-374121B1D8C3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863" y="5303610"/>
            <a:ext cx="9391888" cy="614363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840C90-8C47-4170-8DC9-4C8381F9D088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Palazzo - Racioppa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59F479D-7533-4EEF-A06F-7CD2FE3DB90D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E16930AF-1F81-473E-9C52-39AC438B66E7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1" name="Segnaposto piè di pagina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5" name="Segnaposto contenuto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9873EB41-A576-472B-A0AF-DB2B9EBE7F8E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Segnaposto piè di pagina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Segnaposto contenuto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" name="Segnaposto contenuto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44FE7596-3DBB-4511-82F3-94218EF6AD34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 rtlCol="0"/>
          <a:lstStyle/>
          <a:p>
            <a:pPr rtl="0"/>
            <a:fld id="{6A578291-37DE-4982-8E7D-2ED1034FE3E4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B0FF413C-AF9B-40F6-9485-D0419FB9ABB1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54E74CEA-E520-4C94-8AAB-2471F2D5D33B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8529" y="2057400"/>
            <a:ext cx="3790884" cy="3811588"/>
          </a:xfrm>
        </p:spPr>
        <p:txBody>
          <a:bodyPr rtlCol="0"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094BE091-3EA3-4776-85C9-3842DCE5E5C2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1" name="Segnaposto piè di pagina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it-IT" noProof="0"/>
              <a:t>Palazzo - Racioppa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17165215-AB13-49D7-9D88-3F9F92478FF0}" type="datetime1">
              <a:rPr lang="it-IT" noProof="0" smtClean="0"/>
              <a:t>29/06/2022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Palazzo - Racioppa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Rettangolo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tangolo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26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40" r:id="rId9"/>
    <p:sldLayoutId id="2147483741" r:id="rId10"/>
    <p:sldLayoutId id="2147483742" r:id="rId11"/>
    <p:sldLayoutId id="2147483730" r:id="rId12"/>
    <p:sldLayoutId id="2147483739" r:id="rId13"/>
    <p:sldLayoutId id="2147483744" r:id="rId1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ttangolo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rtlCol="0" anchor="ctr">
            <a:normAutofit/>
          </a:bodyPr>
          <a:lstStyle/>
          <a:p>
            <a:pPr rtl="0"/>
            <a:r>
              <a:rPr lang="it-IT" sz="2400" dirty="0">
                <a:solidFill>
                  <a:srgbClr val="FFFFFF"/>
                </a:solidFill>
              </a:rPr>
              <a:t>Verifica e Valutazione finale delle</a:t>
            </a:r>
            <a:br>
              <a:rPr lang="it-IT" sz="2400" dirty="0">
                <a:solidFill>
                  <a:srgbClr val="FFFFFF"/>
                </a:solidFill>
              </a:rPr>
            </a:br>
            <a:r>
              <a:rPr lang="it-IT" sz="2400" dirty="0">
                <a:solidFill>
                  <a:srgbClr val="FFFFFF"/>
                </a:solidFill>
              </a:rPr>
              <a:t>attività svolte dalle</a:t>
            </a:r>
            <a:br>
              <a:rPr lang="it-IT" sz="2400" dirty="0">
                <a:solidFill>
                  <a:srgbClr val="FFFFFF"/>
                </a:solidFill>
              </a:rPr>
            </a:br>
            <a:r>
              <a:rPr lang="it-IT" sz="2400" dirty="0">
                <a:solidFill>
                  <a:srgbClr val="FFFFFF"/>
                </a:solidFill>
              </a:rPr>
              <a:t>FUNZIONI STRUMENTALI</a:t>
            </a:r>
            <a:br>
              <a:rPr lang="it-IT" sz="2400" dirty="0">
                <a:solidFill>
                  <a:srgbClr val="FFFFFF"/>
                </a:solidFill>
              </a:rPr>
            </a:br>
            <a:br>
              <a:rPr lang="it-IT" sz="2400" dirty="0">
                <a:solidFill>
                  <a:srgbClr val="FFFFFF"/>
                </a:solidFill>
              </a:rPr>
            </a:br>
            <a:r>
              <a:rPr lang="it-IT" sz="2400" dirty="0" err="1">
                <a:solidFill>
                  <a:srgbClr val="FFFFFF"/>
                </a:solidFill>
              </a:rPr>
              <a:t>a.s.</a:t>
            </a:r>
            <a:r>
              <a:rPr lang="it-IT" sz="2400" dirty="0">
                <a:solidFill>
                  <a:srgbClr val="FFFFFF"/>
                </a:solidFill>
              </a:rPr>
              <a:t> 2021/2022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rtlCol="0" anchor="ctr">
            <a:normAutofit/>
          </a:bodyPr>
          <a:lstStyle/>
          <a:p>
            <a:pPr rtl="0"/>
            <a:r>
              <a:rPr lang="it-IT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Istituto Comprensivo</a:t>
            </a:r>
            <a:br>
              <a:rPr lang="it-IT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</a:br>
            <a:r>
              <a:rPr lang="it-IT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«Tommasone-Alighieri» </a:t>
            </a:r>
          </a:p>
        </p:txBody>
      </p:sp>
      <p:pic>
        <p:nvPicPr>
          <p:cNvPr id="4" name="Immagine 3" descr="persone riunite intorno a progetti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3302" y="458611"/>
            <a:ext cx="7588885" cy="58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A783A-EB4C-E009-9AE3-201B95438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2" y="993912"/>
            <a:ext cx="9766853" cy="1337871"/>
          </a:xfrm>
        </p:spPr>
        <p:txBody>
          <a:bodyPr>
            <a:noAutofit/>
          </a:bodyPr>
          <a:lstStyle/>
          <a:p>
            <a:pPr algn="ctr"/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r>
              <a:rPr lang="it-IT" sz="2400" b="1" dirty="0"/>
              <a:t>Area 3</a:t>
            </a:r>
            <a:br>
              <a:rPr lang="it-IT" sz="2400" b="1" dirty="0"/>
            </a:br>
            <a:r>
              <a:rPr lang="it-IT" sz="2400" b="1" dirty="0"/>
              <a:t>CONTINUITA’ - ORIENTAMENTO</a:t>
            </a:r>
            <a:br>
              <a:rPr lang="it-IT" sz="2400" b="1" dirty="0"/>
            </a:br>
            <a:endParaRPr lang="it-IT" sz="24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362D69-49A4-F13C-95D3-4C3DBE671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2146851"/>
            <a:ext cx="10993546" cy="846149"/>
          </a:xfrm>
        </p:spPr>
        <p:txBody>
          <a:bodyPr>
            <a:noAutofit/>
          </a:bodyPr>
          <a:lstStyle/>
          <a:p>
            <a:r>
              <a:rPr lang="it-IT" b="1" cap="none" dirty="0"/>
              <a:t>Docenti:</a:t>
            </a:r>
          </a:p>
          <a:p>
            <a:r>
              <a:rPr lang="it-IT" b="1" cap="none" dirty="0"/>
              <a:t>Donatella Casilli – Federica Triggiani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70963D-C46B-64BE-6E14-0A81A8F64597}"/>
              </a:ext>
            </a:extLst>
          </p:cNvPr>
          <p:cNvSpPr txBox="1"/>
          <p:nvPr/>
        </p:nvSpPr>
        <p:spPr>
          <a:xfrm>
            <a:off x="490330" y="3114262"/>
            <a:ext cx="112378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AREE DI INTERVENTO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Accoglienza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Open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Continuità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Orientamento</a:t>
            </a:r>
          </a:p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1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729658"/>
            <a:ext cx="11129546" cy="5718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Azioni effettuate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F15B35-3E87-AB47-A668-38DD000A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r>
              <a:rPr lang="it-IT" dirty="0"/>
              <a:t>CASILLI - TRIGGIANI</a:t>
            </a:r>
            <a:endParaRPr lang="it-IT" kern="1200" cap="all" dirty="0"/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06931800-B140-E4EB-2714-84FB02BD7F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1264" y="1883947"/>
            <a:ext cx="11225462" cy="46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2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FA02B3A-E777-4F3D-9EFB-D136D82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dirty="0"/>
              <a:t>CASILLI - TRIGGIANI</a:t>
            </a:r>
            <a:endParaRPr lang="it-IT" noProof="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F5B7BD-B9D9-6954-73B9-539F39342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595563"/>
            <a:ext cx="11309684" cy="5346532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22924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A783A-EB4C-E009-9AE3-201B95438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2" y="993912"/>
            <a:ext cx="9766853" cy="1337871"/>
          </a:xfrm>
        </p:spPr>
        <p:txBody>
          <a:bodyPr>
            <a:noAutofit/>
          </a:bodyPr>
          <a:lstStyle/>
          <a:p>
            <a:pPr algn="ctr"/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r>
              <a:rPr lang="it-IT" sz="2400" b="1" dirty="0"/>
              <a:t>Area 4</a:t>
            </a:r>
            <a:br>
              <a:rPr lang="it-IT" sz="2400" b="1" dirty="0"/>
            </a:br>
            <a:r>
              <a:rPr lang="it-IT" sz="2400" b="1" dirty="0"/>
              <a:t>MULTIMEDIALITA’ – SITO WEB</a:t>
            </a:r>
            <a:br>
              <a:rPr lang="it-IT" sz="2400" b="1" dirty="0"/>
            </a:br>
            <a:endParaRPr lang="it-IT" sz="24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362D69-49A4-F13C-95D3-4C3DBE671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2146851"/>
            <a:ext cx="10993546" cy="846149"/>
          </a:xfrm>
        </p:spPr>
        <p:txBody>
          <a:bodyPr>
            <a:noAutofit/>
          </a:bodyPr>
          <a:lstStyle/>
          <a:p>
            <a:r>
              <a:rPr lang="it-IT" b="1" cap="none" dirty="0"/>
              <a:t>Docenti:</a:t>
            </a:r>
          </a:p>
          <a:p>
            <a:r>
              <a:rPr lang="it-IT" b="1" cap="none" dirty="0"/>
              <a:t>Marianna Bimbo – M. Carmina Caruso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70963D-C46B-64BE-6E14-0A81A8F64597}"/>
              </a:ext>
            </a:extLst>
          </p:cNvPr>
          <p:cNvSpPr txBox="1"/>
          <p:nvPr/>
        </p:nvSpPr>
        <p:spPr>
          <a:xfrm>
            <a:off x="490330" y="3114262"/>
            <a:ext cx="112378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AREE DI INTERVENTO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Competenze digitali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Piattaforme e-learning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RE </a:t>
            </a:r>
            <a:r>
              <a:rPr lang="it-IT" sz="2800" dirty="0" err="1">
                <a:solidFill>
                  <a:schemeClr val="bg1"/>
                </a:solidFill>
              </a:rPr>
              <a:t>Axios</a:t>
            </a:r>
            <a:endParaRPr lang="it-IT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Diffusione e formazione personale scolastico </a:t>
            </a:r>
          </a:p>
        </p:txBody>
      </p:sp>
    </p:spTree>
    <p:extLst>
      <p:ext uri="{BB962C8B-B14F-4D97-AF65-F5344CB8AC3E}">
        <p14:creationId xmlns:p14="http://schemas.microsoft.com/office/powerpoint/2010/main" val="1828862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729658"/>
            <a:ext cx="11129546" cy="5718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Azioni effettuate</a:t>
            </a:r>
          </a:p>
        </p:txBody>
      </p:sp>
      <p:pic>
        <p:nvPicPr>
          <p:cNvPr id="6" name="Segnaposto contenuto 5" descr="Due donne con uno smartphone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125" y="5424178"/>
            <a:ext cx="2736444" cy="1433821"/>
          </a:xfrm>
          <a:prstGeom prst="rect">
            <a:avLst/>
          </a:prstGeom>
          <a:noFill/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F15B35-3E87-AB47-A668-38DD000A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r>
              <a:rPr lang="it-IT" dirty="0"/>
              <a:t>BIMBO - CARUSO</a:t>
            </a:r>
            <a:endParaRPr lang="it-IT" kern="1200" cap="all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E518C2C-FD85-B1AA-0C27-D4DBA6995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01" y="1347537"/>
            <a:ext cx="5335836" cy="5281863"/>
          </a:xfrm>
        </p:spPr>
        <p:txBody>
          <a:bodyPr>
            <a:normAutofit/>
          </a:bodyPr>
          <a:lstStyle/>
          <a:p>
            <a:r>
              <a:rPr lang="it-IT" sz="1200" dirty="0"/>
              <a:t>Controllo periodico apparecchiature;</a:t>
            </a:r>
          </a:p>
          <a:p>
            <a:r>
              <a:rPr lang="it-IT" sz="1200" dirty="0"/>
              <a:t>Formattazione e/o riparazione strumenti</a:t>
            </a:r>
          </a:p>
          <a:p>
            <a:r>
              <a:rPr lang="it-IT" sz="1200" dirty="0"/>
              <a:t>Installazione software;</a:t>
            </a:r>
          </a:p>
          <a:p>
            <a:r>
              <a:rPr lang="it-IT" sz="1200" dirty="0"/>
              <a:t>Sostegno ai docenti uso strumenti e nuove pratiche (pc – </a:t>
            </a:r>
            <a:r>
              <a:rPr lang="it-IT" sz="1200" dirty="0" err="1"/>
              <a:t>lim</a:t>
            </a:r>
            <a:r>
              <a:rPr lang="it-IT" sz="1200" dirty="0"/>
              <a:t> - notebook, uso registro on line - configurazioni, collegamenti rete..);</a:t>
            </a:r>
          </a:p>
          <a:p>
            <a:r>
              <a:rPr lang="it-IT" sz="1200" dirty="0"/>
              <a:t>Implementazione delle funzionalità del RE AXIOS, Collabora e JITSI;</a:t>
            </a:r>
          </a:p>
          <a:p>
            <a:r>
              <a:rPr lang="it-IT" sz="1200" dirty="0"/>
              <a:t>Collaudo laboratori di informatica per espletamento prove concorsuali;</a:t>
            </a:r>
          </a:p>
          <a:p>
            <a:r>
              <a:rPr lang="it-IT" sz="1200" dirty="0"/>
              <a:t>Attivazione canali social dell’Istituto (Facebook, Instagram, Twitter);</a:t>
            </a:r>
          </a:p>
          <a:p>
            <a:r>
              <a:rPr lang="it-IT" sz="1200" dirty="0"/>
              <a:t>Predisposizione di prodotti multimediali per sito web, canale YouTube e canali social;</a:t>
            </a:r>
          </a:p>
          <a:p>
            <a:r>
              <a:rPr lang="it-IT" sz="1200" dirty="0"/>
              <a:t>Supporto ai docenti per l’utilizzo delle piattaforme adottate durante la DDI.</a:t>
            </a:r>
          </a:p>
          <a:p>
            <a:endParaRPr lang="it-IT" sz="1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8F3E6B-A644-6AEF-BF14-5FCFD071CA3A}"/>
              </a:ext>
            </a:extLst>
          </p:cNvPr>
          <p:cNvSpPr txBox="1"/>
          <p:nvPr/>
        </p:nvSpPr>
        <p:spPr>
          <a:xfrm>
            <a:off x="6635247" y="2007858"/>
            <a:ext cx="5117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Gestione dei rapporti con il tecnico informatico per risolvere disfunzioni delle apparecchiature e della rete scolastica;</a:t>
            </a:r>
          </a:p>
          <a:p>
            <a:pPr>
              <a:buClr>
                <a:schemeClr val="accent1"/>
              </a:buClr>
            </a:pPr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Inserimento e accreditamento dei dispositivi personali dei docenti nella rete scolastica;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Corso Google Moduli per il personale scolastico;</a:t>
            </a:r>
          </a:p>
          <a:p>
            <a:pPr>
              <a:buClr>
                <a:schemeClr val="accent1"/>
              </a:buClr>
            </a:pPr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Azioni diversificate per attuare il Piano Digitale:</a:t>
            </a:r>
          </a:p>
          <a:p>
            <a:pPr>
              <a:buClr>
                <a:schemeClr val="accent1"/>
              </a:buClr>
            </a:pPr>
            <a:endParaRPr lang="it-IT" sz="1200" dirty="0"/>
          </a:p>
          <a:p>
            <a:pPr>
              <a:buClr>
                <a:schemeClr val="accent1"/>
              </a:buClr>
            </a:pPr>
            <a:r>
              <a:rPr lang="it-IT" sz="1200" dirty="0"/>
              <a:t>-partecipazione a </a:t>
            </a:r>
            <a:r>
              <a:rPr lang="it-IT" sz="1200" dirty="0" err="1"/>
              <a:t>InnovaMenti</a:t>
            </a:r>
            <a:r>
              <a:rPr lang="it-IT" sz="1200" dirty="0"/>
              <a:t>;</a:t>
            </a:r>
          </a:p>
          <a:p>
            <a:pPr>
              <a:buClr>
                <a:schemeClr val="accent1"/>
              </a:buClr>
            </a:pPr>
            <a:r>
              <a:rPr lang="it-IT" sz="1200" dirty="0"/>
              <a:t>-partecipazione al Progetto di Rete per il potenziamento delle competenze digitali degli alunni e  nelle discipline STEM;</a:t>
            </a:r>
          </a:p>
          <a:p>
            <a:pPr>
              <a:buClr>
                <a:schemeClr val="accent1"/>
              </a:buClr>
            </a:pPr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Collaborazione e supporto tecnico per lo svolgimento delle prove di ingresso e di competenza digitali;</a:t>
            </a:r>
          </a:p>
          <a:p>
            <a:pPr>
              <a:buClr>
                <a:schemeClr val="accent1"/>
              </a:buClr>
            </a:pPr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Archiviazione dei documenti prodotti nel corrente </a:t>
            </a:r>
            <a:r>
              <a:rPr lang="it-IT" sz="1200" dirty="0" err="1"/>
              <a:t>a.s.</a:t>
            </a:r>
            <a:r>
              <a:rPr lang="it-IT" sz="12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6552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0C653D0-E5A1-AB27-A50F-5589D7EF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noProof="0" dirty="0"/>
              <a:t>BIMBO - CARUSO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70DC3F-596F-2CDF-F64C-D00575D1B8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5774" y="661435"/>
            <a:ext cx="5086350" cy="536575"/>
          </a:xfrm>
        </p:spPr>
        <p:txBody>
          <a:bodyPr/>
          <a:lstStyle/>
          <a:p>
            <a:r>
              <a:rPr lang="it-IT" dirty="0"/>
              <a:t>PUNTI DI FORZA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694655C-2C5B-65AF-3860-1918B283B66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45774" y="1181100"/>
            <a:ext cx="5735914" cy="5254276"/>
          </a:xfrm>
        </p:spPr>
        <p:txBody>
          <a:bodyPr>
            <a:normAutofit/>
          </a:bodyPr>
          <a:lstStyle/>
          <a:p>
            <a:r>
              <a:rPr lang="it-IT" sz="1300" dirty="0"/>
              <a:t>Collaborazione con i Responsabili di Plesso e con i collaboratori del DS;</a:t>
            </a:r>
          </a:p>
          <a:p>
            <a:r>
              <a:rPr lang="it-IT" sz="1300" dirty="0"/>
              <a:t> Collaborazione con le altre F.S.;</a:t>
            </a:r>
          </a:p>
          <a:p>
            <a:r>
              <a:rPr lang="it-IT" sz="1300" dirty="0"/>
              <a:t> Verticalizzazione del curricolo sulle competenze digitali;</a:t>
            </a:r>
          </a:p>
          <a:p>
            <a:r>
              <a:rPr lang="it-IT" sz="1300" dirty="0"/>
              <a:t> Progettazione di attività previste dal PNSD;</a:t>
            </a:r>
          </a:p>
          <a:p>
            <a:r>
              <a:rPr lang="it-IT" sz="1300" dirty="0"/>
              <a:t> Sviluppo del pensiero computazionale;</a:t>
            </a:r>
          </a:p>
          <a:p>
            <a:r>
              <a:rPr lang="it-IT" sz="1300" dirty="0"/>
              <a:t>Accompagnamento nelle attività per la promozione delle STEM.</a:t>
            </a:r>
          </a:p>
          <a:p>
            <a:pPr marL="0" indent="0">
              <a:buNone/>
            </a:pPr>
            <a:endParaRPr lang="it-IT" sz="13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0CB18D-3731-6BE9-2020-E0B6F34E783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07981" y="643973"/>
            <a:ext cx="5086350" cy="554037"/>
          </a:xfrm>
        </p:spPr>
        <p:txBody>
          <a:bodyPr/>
          <a:lstStyle/>
          <a:p>
            <a:r>
              <a:rPr lang="it-IT" dirty="0"/>
              <a:t>PUNTI DI DEBOLEZZA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1951FD2-ED6B-CFD4-2992-22A29A35D15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707981" y="1059656"/>
            <a:ext cx="5338246" cy="5579683"/>
          </a:xfrm>
        </p:spPr>
        <p:txBody>
          <a:bodyPr>
            <a:normAutofit/>
          </a:bodyPr>
          <a:lstStyle/>
          <a:p>
            <a:r>
              <a:rPr lang="it-IT" sz="1400" dirty="0"/>
              <a:t>Scarsa periodicità negli incontri di Staff;</a:t>
            </a:r>
          </a:p>
          <a:p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Mancata collaborazione dei docenti del TEAM DIGITALE.</a:t>
            </a:r>
          </a:p>
          <a:p>
            <a:pPr marL="0" indent="0">
              <a:buNone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56647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165" y="770022"/>
            <a:ext cx="4144835" cy="673768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AZIONI DA EFFETTUARE </a:t>
            </a:r>
          </a:p>
        </p:txBody>
      </p:sp>
      <p:pic>
        <p:nvPicPr>
          <p:cNvPr id="15" name="Segnaposto immagine 14" descr="persone a un tavolo da conferenza che guardano i computer portatili">
            <a:extLst>
              <a:ext uri="{FF2B5EF4-FFF2-40B4-BE49-F238E27FC236}">
                <a16:creationId xmlns:a16="http://schemas.microsoft.com/office/drawing/2014/main" id="{60700499-F5C8-4234-A554-8E26834C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" b="6"/>
          <a:stretch>
            <a:fillRect/>
          </a:stretch>
        </p:blipFill>
        <p:spPr/>
      </p:pic>
      <p:pic>
        <p:nvPicPr>
          <p:cNvPr id="14" name="Segnaposto immagine 13" descr="Sala riunioni con una persona">
            <a:extLst>
              <a:ext uri="{FF2B5EF4-FFF2-40B4-BE49-F238E27FC236}">
                <a16:creationId xmlns:a16="http://schemas.microsoft.com/office/drawing/2014/main" id="{31727492-A578-4CB1-994B-D17649C2D4A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A1D6E0-6A9C-4ADB-984E-B54DD59C6D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1941694"/>
            <a:ext cx="3394511" cy="4448867"/>
          </a:xfrm>
        </p:spPr>
        <p:txBody>
          <a:bodyPr rtlCol="0">
            <a:normAutofit fontScale="92500" lnSpcReduction="20000"/>
          </a:bodyPr>
          <a:lstStyle/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Creazione di un curricolo digitale della Scuola;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endParaRPr lang="it-IT" dirty="0"/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Creazione di tutorial destinati ai docenti su nuovi ambienti di apprendimento da inserire sul canale </a:t>
            </a:r>
            <a:r>
              <a:rPr lang="it-IT" dirty="0" err="1"/>
              <a:t>You</a:t>
            </a:r>
            <a:r>
              <a:rPr lang="it-IT" dirty="0"/>
              <a:t> Tube della Scuola;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endParaRPr lang="it-IT" dirty="0"/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Alfabetizzazione informatica dei docenti attraverso corsi dedicati;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endParaRPr lang="it-IT" dirty="0"/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Dotazione di LIM e PC per tutte le sezioni della scuola dell’Infanzia;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endParaRPr lang="it-IT" dirty="0"/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Allestimento di aula 4.0 dotata di LIM e tablet per alunni;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endParaRPr lang="it-IT" dirty="0"/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Allestimento di aula per lo svolgimento delle discipline STEAM.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D3FEC5-159E-43A5-9588-54A48A0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Palazzo - Racioppa</a:t>
            </a:r>
          </a:p>
        </p:txBody>
      </p:sp>
    </p:spTree>
    <p:extLst>
      <p:ext uri="{BB962C8B-B14F-4D97-AF65-F5344CB8AC3E}">
        <p14:creationId xmlns:p14="http://schemas.microsoft.com/office/powerpoint/2010/main" val="133924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26EF91-820B-4DA2-B398-3E168AFF17A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89548" y="4295275"/>
            <a:ext cx="10502524" cy="19563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>
              <a:lnSpc>
                <a:spcPct val="120000"/>
              </a:lnSpc>
              <a:spcBef>
                <a:spcPct val="20000"/>
              </a:spcBef>
              <a:buNone/>
            </a:pPr>
            <a:r>
              <a:rPr lang="it-IT" sz="1600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Animatore Digitale: Ins. Marianna Bimbo</a:t>
            </a:r>
          </a:p>
          <a:p>
            <a:pPr marL="0" indent="0" rtl="0">
              <a:lnSpc>
                <a:spcPct val="120000"/>
              </a:lnSpc>
              <a:spcBef>
                <a:spcPct val="20000"/>
              </a:spcBef>
              <a:buNone/>
            </a:pPr>
            <a:r>
              <a:rPr lang="it-IT" sz="1600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0881 /522662</a:t>
            </a:r>
          </a:p>
          <a:p>
            <a:pPr marL="0" indent="0" rtl="0">
              <a:lnSpc>
                <a:spcPct val="120000"/>
              </a:lnSpc>
              <a:spcBef>
                <a:spcPct val="20000"/>
              </a:spcBef>
              <a:buNone/>
            </a:pPr>
            <a:r>
              <a:rPr lang="it-IT" sz="1600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fgic876009@istruzione.it</a:t>
            </a:r>
          </a:p>
          <a:p>
            <a:pPr marL="0" indent="0" rtl="0">
              <a:lnSpc>
                <a:spcPct val="120000"/>
              </a:lnSpc>
              <a:spcBef>
                <a:spcPct val="20000"/>
              </a:spcBef>
              <a:buNone/>
            </a:pPr>
            <a:r>
              <a:rPr lang="it-IT" sz="1600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www.tommasone-alighieri.edu.it</a:t>
            </a:r>
            <a:endParaRPr lang="it-IT" sz="1600" cap="all" dirty="0">
              <a:solidFill>
                <a:schemeClr val="tx2">
                  <a:lumMod val="10000"/>
                  <a:lumOff val="90000"/>
                  <a:alpha val="75000"/>
                </a:schemeClr>
              </a:solidFill>
            </a:endParaRPr>
          </a:p>
        </p:txBody>
      </p:sp>
      <p:sp>
        <p:nvSpPr>
          <p:cNvPr id="2" name="Segnaposto piè di pagina 1" hidden="1">
            <a:extLst>
              <a:ext uri="{FF2B5EF4-FFF2-40B4-BE49-F238E27FC236}">
                <a16:creationId xmlns:a16="http://schemas.microsoft.com/office/drawing/2014/main" id="{C7F89C93-A56B-45FE-A769-23574F8A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noProof="0"/>
              <a:t>Palazzo - Racioppa</a:t>
            </a:r>
            <a:endParaRPr lang="it-IT" noProof="0" dirty="0"/>
          </a:p>
        </p:txBody>
      </p:sp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1C17AB91-A212-2F42-EE2F-BC2B9B29F6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2158" b="22158"/>
          <a:stretch>
            <a:fillRect/>
          </a:stretch>
        </p:blipFill>
        <p:spPr>
          <a:xfrm>
            <a:off x="441325" y="606425"/>
            <a:ext cx="11289464" cy="3532218"/>
          </a:xfrm>
        </p:spPr>
      </p:pic>
    </p:spTree>
    <p:extLst>
      <p:ext uri="{BB962C8B-B14F-4D97-AF65-F5344CB8AC3E}">
        <p14:creationId xmlns:p14="http://schemas.microsoft.com/office/powerpoint/2010/main" val="379830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A783A-EB4C-E009-9AE3-201B95438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2" y="993912"/>
            <a:ext cx="9766853" cy="1337871"/>
          </a:xfrm>
        </p:spPr>
        <p:txBody>
          <a:bodyPr>
            <a:noAutofit/>
          </a:bodyPr>
          <a:lstStyle/>
          <a:p>
            <a:pPr algn="ctr"/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r>
              <a:rPr lang="it-IT" sz="2400" b="1" dirty="0"/>
              <a:t>Area 1</a:t>
            </a:r>
            <a:br>
              <a:rPr lang="it-IT" sz="2400" b="1" dirty="0"/>
            </a:br>
            <a:r>
              <a:rPr lang="it-IT" sz="2400" b="1" dirty="0"/>
              <a:t>Curricolo -Progettazione -Valutazione</a:t>
            </a:r>
            <a:br>
              <a:rPr lang="it-IT" sz="2400" b="1" dirty="0"/>
            </a:br>
            <a:endParaRPr lang="it-IT" sz="24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362D69-49A4-F13C-95D3-4C3DBE671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2146851"/>
            <a:ext cx="10993546" cy="846149"/>
          </a:xfrm>
        </p:spPr>
        <p:txBody>
          <a:bodyPr>
            <a:noAutofit/>
          </a:bodyPr>
          <a:lstStyle/>
          <a:p>
            <a:r>
              <a:rPr lang="it-IT" b="1" cap="none" dirty="0"/>
              <a:t>Docenti:</a:t>
            </a:r>
          </a:p>
          <a:p>
            <a:r>
              <a:rPr lang="it-IT" b="1" cap="none" dirty="0" err="1"/>
              <a:t>Anuschka</a:t>
            </a:r>
            <a:r>
              <a:rPr lang="it-IT" b="1" cap="none" dirty="0"/>
              <a:t> Palazzo -  Annamaria Racioppa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70963D-C46B-64BE-6E14-0A81A8F64597}"/>
              </a:ext>
            </a:extLst>
          </p:cNvPr>
          <p:cNvSpPr txBox="1"/>
          <p:nvPr/>
        </p:nvSpPr>
        <p:spPr>
          <a:xfrm>
            <a:off x="808382" y="3484722"/>
            <a:ext cx="107843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AREE DI INTERVENTO</a:t>
            </a:r>
          </a:p>
          <a:p>
            <a:r>
              <a:rPr lang="it-IT" sz="2800" dirty="0">
                <a:solidFill>
                  <a:schemeClr val="bg1"/>
                </a:solidFill>
              </a:rPr>
              <a:t>• Curricolo e Progettazione</a:t>
            </a:r>
          </a:p>
          <a:p>
            <a:r>
              <a:rPr lang="it-IT" sz="2800" dirty="0">
                <a:solidFill>
                  <a:schemeClr val="bg1"/>
                </a:solidFill>
              </a:rPr>
              <a:t>• Valutazione didattica e di sistema</a:t>
            </a:r>
          </a:p>
          <a:p>
            <a:r>
              <a:rPr lang="it-IT" sz="2800" dirty="0">
                <a:solidFill>
                  <a:schemeClr val="bg1"/>
                </a:solidFill>
              </a:rPr>
              <a:t>• Elaborazione del P.T.O.F., del R.A.V., del </a:t>
            </a:r>
            <a:r>
              <a:rPr lang="it-IT" sz="2800" dirty="0" err="1">
                <a:solidFill>
                  <a:schemeClr val="bg1"/>
                </a:solidFill>
              </a:rPr>
              <a:t>P.d.M</a:t>
            </a:r>
            <a:r>
              <a:rPr lang="it-IT" sz="2800" dirty="0">
                <a:solidFill>
                  <a:schemeClr val="bg1"/>
                </a:solidFill>
              </a:rPr>
              <a:t>. e Rendicontazione sociale</a:t>
            </a:r>
          </a:p>
          <a:p>
            <a:r>
              <a:rPr lang="it-IT" sz="2800" dirty="0">
                <a:solidFill>
                  <a:schemeClr val="bg1"/>
                </a:solidFill>
              </a:rPr>
              <a:t>• Componente Staff di Direzione</a:t>
            </a:r>
          </a:p>
        </p:txBody>
      </p:sp>
    </p:spTree>
    <p:extLst>
      <p:ext uri="{BB962C8B-B14F-4D97-AF65-F5344CB8AC3E}">
        <p14:creationId xmlns:p14="http://schemas.microsoft.com/office/powerpoint/2010/main" val="85726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Azioni effettuate</a:t>
            </a:r>
          </a:p>
        </p:txBody>
      </p:sp>
      <p:pic>
        <p:nvPicPr>
          <p:cNvPr id="6" name="Segnaposto contenuto 5" descr="Due donne con uno smartphone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7067" y="3167270"/>
            <a:ext cx="4476636" cy="2345634"/>
          </a:xfrm>
          <a:prstGeom prst="rect">
            <a:avLst/>
          </a:prstGeom>
          <a:noFill/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F15B35-3E87-AB47-A668-38DD000A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r>
              <a:rPr lang="it-IT" kern="1200" cap="all"/>
              <a:t>Palazzo - Racioppa</a:t>
            </a:r>
            <a:endParaRPr lang="it-IT" kern="1200" cap="all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E518C2C-FD85-B1AA-0C27-D4DBA6995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908314"/>
            <a:ext cx="6270182" cy="4538524"/>
          </a:xfrm>
        </p:spPr>
        <p:txBody>
          <a:bodyPr>
            <a:normAutofit/>
          </a:bodyPr>
          <a:lstStyle/>
          <a:p>
            <a:r>
              <a:rPr lang="it-IT" dirty="0"/>
              <a:t>Promozione di Incontri di formazione/informazione sugli obiettivi prioritari del PDM, RAV e PTOF sia per i Docenti che per il personale ATA.</a:t>
            </a:r>
          </a:p>
          <a:p>
            <a:r>
              <a:rPr lang="it-IT" dirty="0"/>
              <a:t>Resoconto all’interno dei collegi unitari e di sezione sulla rendicontazione circa lo stato di attuazione del PDM, sull’autoanalisi di Istituto, sui risultati INVALSI e sulle prove standardizzate interne.</a:t>
            </a:r>
          </a:p>
          <a:p>
            <a:r>
              <a:rPr lang="it-IT" dirty="0"/>
              <a:t>Coinvolgimento dei dipartimenti disciplinari nel perseguire gli obiettivi prioritari espressi nei documenti.</a:t>
            </a:r>
          </a:p>
          <a:p>
            <a:r>
              <a:rPr lang="it-IT" dirty="0"/>
              <a:t>Partecipazione alle riunioni di Staff di Direzione.</a:t>
            </a:r>
          </a:p>
          <a:p>
            <a:r>
              <a:rPr lang="it-IT" dirty="0"/>
              <a:t>Collaborazione con i responsabili di plesso.</a:t>
            </a:r>
          </a:p>
        </p:txBody>
      </p:sp>
    </p:spTree>
    <p:extLst>
      <p:ext uri="{BB962C8B-B14F-4D97-AF65-F5344CB8AC3E}">
        <p14:creationId xmlns:p14="http://schemas.microsoft.com/office/powerpoint/2010/main" val="1432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0C653D0-E5A1-AB27-A50F-5589D7EF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noProof="0"/>
              <a:t>Palazzo - Racioppa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70DC3F-596F-2CDF-F64C-D00575D1B8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5774" y="661435"/>
            <a:ext cx="5086350" cy="536575"/>
          </a:xfrm>
        </p:spPr>
        <p:txBody>
          <a:bodyPr/>
          <a:lstStyle/>
          <a:p>
            <a:r>
              <a:rPr lang="it-IT" dirty="0"/>
              <a:t>PUNTI DI FORZA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694655C-2C5B-65AF-3860-1918B283B66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45774" y="1181100"/>
            <a:ext cx="5735914" cy="5254276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Produzione di elevata quantità di documenti articolati e condivisi tra i tre ordini di scuola.</a:t>
            </a:r>
          </a:p>
          <a:p>
            <a:r>
              <a:rPr lang="it-IT" dirty="0"/>
              <a:t>Comunicazione migliorata grazie al sito dell’Istituto e all’utilizzo dei social e dei servizi connessi al registro elettronico AXIOS.</a:t>
            </a:r>
          </a:p>
          <a:p>
            <a:r>
              <a:rPr lang="it-IT" dirty="0"/>
              <a:t>Utilizzo consapevole del canale YouTube dell’Istituto (promozione di eventi, </a:t>
            </a:r>
            <a:r>
              <a:rPr lang="it-IT" dirty="0" err="1"/>
              <a:t>webinair</a:t>
            </a:r>
            <a:r>
              <a:rPr lang="it-IT" dirty="0"/>
              <a:t> formativi, open-day, …).</a:t>
            </a:r>
          </a:p>
          <a:p>
            <a:r>
              <a:rPr lang="it-IT" dirty="0"/>
              <a:t>Progettualità verticale, promossa e coordinata da tre referenti appartenenti ai diversi ordini di scuola.</a:t>
            </a:r>
          </a:p>
          <a:p>
            <a:r>
              <a:rPr lang="it-IT" dirty="0"/>
              <a:t>Coordinamento tra i Gruppi di lavoro/Dipartimenti/</a:t>
            </a:r>
            <a:r>
              <a:rPr lang="it-IT" dirty="0" err="1"/>
              <a:t>Interclassi</a:t>
            </a:r>
            <a:r>
              <a:rPr lang="it-IT" dirty="0"/>
              <a:t> per il miglioramento nella pianificazione delle attività     progettuali (tempi e modalità).</a:t>
            </a:r>
          </a:p>
          <a:p>
            <a:r>
              <a:rPr lang="it-IT" dirty="0"/>
              <a:t>Rendicontazione bimestrale delle azioni progettuali svolte.</a:t>
            </a:r>
          </a:p>
          <a:p>
            <a:r>
              <a:rPr lang="it-IT" dirty="0"/>
              <a:t>Programmazione bimestrale delle azioni progettuali da sviluppare nel bimestre successivo.</a:t>
            </a:r>
          </a:p>
          <a:p>
            <a:r>
              <a:rPr lang="it-IT" dirty="0"/>
              <a:t>Coinvolgimento della FS Area 2 “Disagio e integrazione” in tutte le fasi di organizzazione e di somministrazione delle Prove Invalsi.</a:t>
            </a:r>
          </a:p>
          <a:p>
            <a:r>
              <a:rPr lang="it-IT" dirty="0"/>
              <a:t>Collaborazione fattiva con le FS Area 4 “Multimedialità e sito web” e con gli animatori digitali.</a:t>
            </a:r>
          </a:p>
          <a:p>
            <a:r>
              <a:rPr lang="it-IT" dirty="0"/>
              <a:t>Collaborazione e comunicazione tra i docenti, le FF.SS. e lo Staff di Direzione.</a:t>
            </a:r>
          </a:p>
          <a:p>
            <a:r>
              <a:rPr lang="it-IT" dirty="0"/>
              <a:t>Promozione della DDI grazie all’uso consapevole e funzionale delle piattaforme dedicate.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0CB18D-3731-6BE9-2020-E0B6F34E783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07981" y="643973"/>
            <a:ext cx="5086350" cy="554037"/>
          </a:xfrm>
        </p:spPr>
        <p:txBody>
          <a:bodyPr/>
          <a:lstStyle/>
          <a:p>
            <a:r>
              <a:rPr lang="it-IT" dirty="0"/>
              <a:t>PUNTI DI DEBOLEZZA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1951FD2-ED6B-CFD4-2992-22A29A35D15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881689" y="1059656"/>
            <a:ext cx="6164538" cy="5579683"/>
          </a:xfrm>
        </p:spPr>
        <p:txBody>
          <a:bodyPr>
            <a:normAutofit/>
          </a:bodyPr>
          <a:lstStyle/>
          <a:p>
            <a:r>
              <a:rPr lang="it-IT" sz="1400" dirty="0"/>
              <a:t>Scarsa periodicità negli incontri di Staff.</a:t>
            </a:r>
          </a:p>
          <a:p>
            <a:r>
              <a:rPr lang="it-IT" sz="1400" dirty="0"/>
              <a:t>Mancato rispetto dei tempi e delle modalità nell’espletamento dei compiti e nella consegna dei documenti da parte di alcuni docenti.</a:t>
            </a:r>
          </a:p>
          <a:p>
            <a:r>
              <a:rPr lang="it-IT" sz="1400" dirty="0"/>
              <a:t>Mancata comunicazione da parte dei Referenti di progetto sulle azioni realizzate e quelle da realizzare (tempi e modi).</a:t>
            </a:r>
          </a:p>
          <a:p>
            <a:r>
              <a:rPr lang="it-IT" sz="1400" dirty="0"/>
              <a:t>Difficile organizzazione delle </a:t>
            </a:r>
            <a:r>
              <a:rPr lang="it-IT" sz="1400" dirty="0" err="1"/>
              <a:t>Interclassi</a:t>
            </a:r>
            <a:r>
              <a:rPr lang="it-IT" sz="1400" dirty="0"/>
              <a:t> e dei Dipartimenti nello svolgimento delle attività previste dal Curricolo di Educazione Civica (ripartizione delle ore fra le varie discipline/insegnanti per anno scolastico, scarsa coesione tra gli obiettivi specifici programmati per l’Educazione Civica e gli obiettivi disciplinari, scarsa coesione tra gli obiettivi specifici programmati per l’Educazione Civica e le attività progettuali di Istituto).</a:t>
            </a:r>
          </a:p>
          <a:p>
            <a:r>
              <a:rPr lang="it-IT" sz="1400" dirty="0"/>
              <a:t> Calendarizzazione periodica incontri tra Capi dipartimento/Presidenti di Interclasse/Intersezione e FF.SS. per pianificare progetti e attività PTOF.</a:t>
            </a:r>
          </a:p>
          <a:p>
            <a:r>
              <a:rPr lang="it-IT" sz="1400" dirty="0"/>
              <a:t> Completa attuazione dell’O.M. n. 172 del 04.12.2020.</a:t>
            </a:r>
          </a:p>
        </p:txBody>
      </p:sp>
    </p:spTree>
    <p:extLst>
      <p:ext uri="{BB962C8B-B14F-4D97-AF65-F5344CB8AC3E}">
        <p14:creationId xmlns:p14="http://schemas.microsoft.com/office/powerpoint/2010/main" val="230309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C3D8B0C-EFCA-45C3-A92A-E9B17B93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9" y="278297"/>
            <a:ext cx="6418032" cy="1892220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PROPOSTE PER IL PROSSIMO ANNO</a:t>
            </a:r>
            <a:br>
              <a:rPr lang="it-IT" dirty="0"/>
            </a:br>
            <a:endParaRPr lang="it-IT" dirty="0"/>
          </a:p>
        </p:txBody>
      </p:sp>
      <p:pic>
        <p:nvPicPr>
          <p:cNvPr id="8" name="Segnaposto immagine 7" descr="Donne con una matita">
            <a:extLst>
              <a:ext uri="{FF2B5EF4-FFF2-40B4-BE49-F238E27FC236}">
                <a16:creationId xmlns:a16="http://schemas.microsoft.com/office/drawing/2014/main" id="{70DBF7FC-769A-4F7C-86D9-921C2CEAF6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6" y="1361030"/>
            <a:ext cx="4543790" cy="4135940"/>
          </a:xfr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E9EACF6-E8C5-485F-B9F8-6F314C3308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8017" y="1736035"/>
            <a:ext cx="7089303" cy="5075927"/>
          </a:xfrm>
        </p:spPr>
        <p:txBody>
          <a:bodyPr rtlCol="0">
            <a:normAutofit lnSpcReduction="10000"/>
          </a:bodyPr>
          <a:lstStyle/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Calendarizzazione periodica incontri di Staff.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Calendarizzazione periodica incontri tra Capi dipartimento/Presidenti di Interclasse/Intersezione e FF.SS. per pianificare progetti e attività PTOF.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Revisione del Curricolo di Educazione Civica all’interno dei tre ordini di scuola.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Lettura attenta e ragionata in autoformazione dei documenti da approvare collegialmente.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Potenziamento delle attività dell’organismo interdipartimentale composto dai Capidipartimento, 1° e 2° Collaboratore del DS, Presidenti di Interclasse/Intersezione con funzioni di: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garanzia di coerenza interna alla progettualità d’Istituto;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armonizzazione di tempi e modi di realizzazione delle attività progettuali;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elaborazione di proposte da discutere negli organi collegiali;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intese sulla costruzione e valutazione delle Prove di Competenza pluridisciplinari per la Scuola Secondaria;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promozione della comunicazione fra i gruppi di lavoro, ricerca/ricerca e tra i vari segmenti scolastici in una dimensione di circolarità e cooperazione.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Prosecuzione delle azioni di accompagnamento per la completa attuazione dell’O.M. n. 172 del 04.12.2020.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DDB1DA-AD73-4E32-B7D5-0BD1008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391" y="6446838"/>
            <a:ext cx="6818262" cy="365125"/>
          </a:xfrm>
        </p:spPr>
        <p:txBody>
          <a:bodyPr rtlCol="0"/>
          <a:lstStyle/>
          <a:p>
            <a:pPr rtl="0"/>
            <a:r>
              <a:rPr lang="it-IT"/>
              <a:t>Palazzo - Racioppa</a:t>
            </a:r>
          </a:p>
        </p:txBody>
      </p:sp>
    </p:spTree>
    <p:extLst>
      <p:ext uri="{BB962C8B-B14F-4D97-AF65-F5344CB8AC3E}">
        <p14:creationId xmlns:p14="http://schemas.microsoft.com/office/powerpoint/2010/main" val="295536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A783A-EB4C-E009-9AE3-201B95438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2" y="993912"/>
            <a:ext cx="9766853" cy="1337871"/>
          </a:xfrm>
        </p:spPr>
        <p:txBody>
          <a:bodyPr>
            <a:noAutofit/>
          </a:bodyPr>
          <a:lstStyle/>
          <a:p>
            <a:pPr algn="ctr"/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r>
              <a:rPr lang="it-IT" sz="2400" b="1" dirty="0"/>
              <a:t>Area 2</a:t>
            </a:r>
            <a:br>
              <a:rPr lang="it-IT" sz="2400" b="1" dirty="0"/>
            </a:br>
            <a:r>
              <a:rPr lang="it-IT" sz="2400" b="1" dirty="0"/>
              <a:t>DISAGIO E INTEGRAZIONE </a:t>
            </a:r>
            <a:br>
              <a:rPr lang="it-IT" sz="2400" b="1" dirty="0"/>
            </a:br>
            <a:endParaRPr lang="it-IT" sz="24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362D69-49A4-F13C-95D3-4C3DBE671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2146851"/>
            <a:ext cx="10993546" cy="846149"/>
          </a:xfrm>
        </p:spPr>
        <p:txBody>
          <a:bodyPr>
            <a:noAutofit/>
          </a:bodyPr>
          <a:lstStyle/>
          <a:p>
            <a:r>
              <a:rPr lang="it-IT" b="1" cap="none" dirty="0"/>
              <a:t>Docenti:</a:t>
            </a:r>
          </a:p>
          <a:p>
            <a:r>
              <a:rPr lang="it-IT" b="1" cap="none" dirty="0"/>
              <a:t>Maria Menichella – Stefania Cipriani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70963D-C46B-64BE-6E14-0A81A8F64597}"/>
              </a:ext>
            </a:extLst>
          </p:cNvPr>
          <p:cNvSpPr txBox="1"/>
          <p:nvPr/>
        </p:nvSpPr>
        <p:spPr>
          <a:xfrm>
            <a:off x="490330" y="3114262"/>
            <a:ext cx="112378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AREE DI INTERVENTO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Rapporti con enti/famiglie/istituzioni (servizi sociali, ASL, etc.).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Verifica/predisposizione/rimodulazione/valutazione di PEI, PDP, relazione finale presentazione esami alunni con disabilità.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Collaborazione stesura, monitoraggio e valutazione di RAV e </a:t>
            </a:r>
            <a:r>
              <a:rPr lang="it-IT" sz="2400" dirty="0" err="1">
                <a:solidFill>
                  <a:schemeClr val="bg1"/>
                </a:solidFill>
              </a:rPr>
              <a:t>PdM</a:t>
            </a:r>
            <a:r>
              <a:rPr lang="it-IT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Monitoraggio alunni BES.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Collaborazione con la FS Area 3 per gli alunni disabili.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Componente Staff di Direzione.</a:t>
            </a:r>
          </a:p>
        </p:txBody>
      </p:sp>
    </p:spTree>
    <p:extLst>
      <p:ext uri="{BB962C8B-B14F-4D97-AF65-F5344CB8AC3E}">
        <p14:creationId xmlns:p14="http://schemas.microsoft.com/office/powerpoint/2010/main" val="47241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729658"/>
            <a:ext cx="11129546" cy="5718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Azioni effettuate</a:t>
            </a:r>
          </a:p>
        </p:txBody>
      </p:sp>
      <p:pic>
        <p:nvPicPr>
          <p:cNvPr id="6" name="Segnaposto contenuto 5" descr="Due donne con uno smartphone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125" y="5424178"/>
            <a:ext cx="2736444" cy="1433821"/>
          </a:xfrm>
          <a:prstGeom prst="rect">
            <a:avLst/>
          </a:prstGeom>
          <a:noFill/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F15B35-3E87-AB47-A668-38DD000A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r>
              <a:rPr lang="it-IT" kern="1200" cap="all" dirty="0"/>
              <a:t>MENICHELLA - CIPRIANI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E518C2C-FD85-B1AA-0C27-D4DBA6995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01" y="1347537"/>
            <a:ext cx="5335836" cy="5281863"/>
          </a:xfrm>
        </p:spPr>
        <p:txBody>
          <a:bodyPr>
            <a:normAutofit/>
          </a:bodyPr>
          <a:lstStyle/>
          <a:p>
            <a:r>
              <a:rPr lang="it-IT" sz="1200" dirty="0"/>
              <a:t>Implementazione di una didattica inclusiva per rispondere alle esigenze degli alunni con bisogni educativi speciali;</a:t>
            </a:r>
          </a:p>
          <a:p>
            <a:r>
              <a:rPr lang="it-IT" sz="1200" dirty="0"/>
              <a:t>accoglienza e supporto ai docenti di sostegno;</a:t>
            </a:r>
          </a:p>
          <a:p>
            <a:r>
              <a:rPr lang="it-IT" sz="1200" dirty="0"/>
              <a:t>cura e visione dei fascicoli personali degli alunni BES;</a:t>
            </a:r>
          </a:p>
          <a:p>
            <a:r>
              <a:rPr lang="it-IT" sz="1200" dirty="0"/>
              <a:t>formulazione dell’orario di servizio dei docenti di sostegno;</a:t>
            </a:r>
          </a:p>
          <a:p>
            <a:r>
              <a:rPr lang="it-IT" sz="1200" dirty="0"/>
              <a:t>coordinamento delle convocazioni del GI e GLHO/GLO;</a:t>
            </a:r>
          </a:p>
          <a:p>
            <a:r>
              <a:rPr lang="it-IT" sz="1200" dirty="0"/>
              <a:t>cura nella tenuta dei registri dei verbali GLHO/GLO-GI;</a:t>
            </a:r>
          </a:p>
          <a:p>
            <a:r>
              <a:rPr lang="it-IT" sz="1200" dirty="0"/>
              <a:t>cura dei rapporti con l’unità multidisciplinare;</a:t>
            </a:r>
          </a:p>
          <a:p>
            <a:r>
              <a:rPr lang="it-IT" sz="1200" dirty="0"/>
              <a:t>sostegno ai docenti nella fase di accertamento e di rilevazione  dei bisogni formativi degli alunni;</a:t>
            </a:r>
          </a:p>
          <a:p>
            <a:r>
              <a:rPr lang="it-IT" sz="1200" dirty="0"/>
              <a:t>predisposizione di  azioni dirette ed indirette di orientamento e tutoraggio;</a:t>
            </a:r>
          </a:p>
          <a:p>
            <a:r>
              <a:rPr lang="it-IT" sz="1200" dirty="0"/>
              <a:t>su delega del D.S., presidenza agli incontri con l’equipe multidisciplinare; </a:t>
            </a:r>
          </a:p>
          <a:p>
            <a:r>
              <a:rPr lang="it-IT" sz="1200" dirty="0"/>
              <a:t>supporto ai colleghi di sostegno;</a:t>
            </a:r>
          </a:p>
          <a:p>
            <a:r>
              <a:rPr lang="it-IT" sz="1200" dirty="0"/>
              <a:t>supporto alle famiglie degli alunni BES;</a:t>
            </a:r>
          </a:p>
          <a:p>
            <a:endParaRPr lang="it-IT" sz="1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8F3E6B-A644-6AEF-BF14-5FCFD071CA3A}"/>
              </a:ext>
            </a:extLst>
          </p:cNvPr>
          <p:cNvSpPr txBox="1"/>
          <p:nvPr/>
        </p:nvSpPr>
        <p:spPr>
          <a:xfrm>
            <a:off x="7074569" y="1920419"/>
            <a:ext cx="51174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partecipazione alle riunioni dello Staff;</a:t>
            </a:r>
          </a:p>
          <a:p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predisposizione e diffusione di materiali di lavoro (indicatori, documenti, schede intervento potenziamento su alunni con B.E.S. modulistica…); </a:t>
            </a:r>
          </a:p>
          <a:p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cura della documentazione riguardante gli alunni diversamente abili e successiva archiviazione;</a:t>
            </a:r>
          </a:p>
          <a:p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collaborazione con le altre F.S. ;</a:t>
            </a:r>
          </a:p>
          <a:p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collaborazione alla revisione e alla stesura del PTOF- RAV e PDM, con  predisposizione di materiali specifici della propria area di intervento;</a:t>
            </a:r>
          </a:p>
          <a:p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predisposizione e diffusione di materiali di lavoro (indicatori, documenti, schede, modulistica…);</a:t>
            </a:r>
          </a:p>
          <a:p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monitoraggio del livello di inserimento degli alunni e verifica della funzionalità̀ della programmazione dei docenti di sostegno;</a:t>
            </a:r>
          </a:p>
          <a:p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elaborazione del Piano Annuale per l'Inclusione; </a:t>
            </a:r>
          </a:p>
          <a:p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aggiornamento sulle novità̀ normative in atto e previsione di momenti di formazione peer to peer;</a:t>
            </a:r>
          </a:p>
          <a:p>
            <a:endParaRPr lang="it-IT" sz="1200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200" dirty="0"/>
              <a:t>Relazioni al Dirigente Scolastico in merito all’operato.</a:t>
            </a:r>
          </a:p>
        </p:txBody>
      </p:sp>
    </p:spTree>
    <p:extLst>
      <p:ext uri="{BB962C8B-B14F-4D97-AF65-F5344CB8AC3E}">
        <p14:creationId xmlns:p14="http://schemas.microsoft.com/office/powerpoint/2010/main" val="237785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0C653D0-E5A1-AB27-A50F-5589D7EF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dirty="0"/>
              <a:t>MENICHELLA - CIPRIANI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70DC3F-596F-2CDF-F64C-D00575D1B8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5774" y="661435"/>
            <a:ext cx="5086350" cy="536575"/>
          </a:xfrm>
        </p:spPr>
        <p:txBody>
          <a:bodyPr/>
          <a:lstStyle/>
          <a:p>
            <a:r>
              <a:rPr lang="it-IT" dirty="0"/>
              <a:t>PUNTI DI FORZA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694655C-2C5B-65AF-3860-1918B283B66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45774" y="1181100"/>
            <a:ext cx="5735914" cy="5254276"/>
          </a:xfrm>
        </p:spPr>
        <p:txBody>
          <a:bodyPr>
            <a:normAutofit/>
          </a:bodyPr>
          <a:lstStyle/>
          <a:p>
            <a:r>
              <a:rPr lang="it-IT" sz="1500" dirty="0"/>
              <a:t>Collaborazione con i Responsabili di Plesso, con i           collaboratori del D.S. e con le altre F.S. ;</a:t>
            </a:r>
          </a:p>
          <a:p>
            <a:r>
              <a:rPr lang="it-IT" sz="1500" dirty="0"/>
              <a:t> collaborazione con F.S. Disagio e Integrazione;</a:t>
            </a:r>
          </a:p>
          <a:p>
            <a:r>
              <a:rPr lang="it-IT" sz="1500" dirty="0"/>
              <a:t> disponibilità dei docenti sostegno nel collaborare;</a:t>
            </a:r>
          </a:p>
          <a:p>
            <a:r>
              <a:rPr lang="it-IT" sz="1500" dirty="0"/>
              <a:t>i quattro valori di riferimento condivisi dai nostri docenti “inclusivi”: </a:t>
            </a:r>
          </a:p>
          <a:p>
            <a:pPr marL="0" indent="0">
              <a:buNone/>
            </a:pPr>
            <a:r>
              <a:rPr lang="it-IT" sz="1500" dirty="0"/>
              <a:t>1 - (Saper) valutare la diversità degli alunni – la differenza tra gli alunni è una risorsa e una ricchezza; </a:t>
            </a:r>
          </a:p>
          <a:p>
            <a:pPr marL="0" indent="0">
              <a:buNone/>
            </a:pPr>
            <a:r>
              <a:rPr lang="it-IT" sz="1500" dirty="0"/>
              <a:t>2 - sostenere gli alunni - i docenti devono coltivare aspettative alte  sul successo scolastico degli studenti; </a:t>
            </a:r>
          </a:p>
          <a:p>
            <a:pPr marL="0" indent="0">
              <a:buNone/>
            </a:pPr>
            <a:r>
              <a:rPr lang="it-IT" sz="1500" dirty="0"/>
              <a:t>3 -  lavorare con gli altri - la collaborazione e il lavoro di gruppo (cooperative learning) sono approcci essenziali per tutti i docenti;</a:t>
            </a:r>
          </a:p>
          <a:p>
            <a:pPr marL="0" indent="0">
              <a:buNone/>
            </a:pPr>
            <a:r>
              <a:rPr lang="it-IT" sz="1500" dirty="0"/>
              <a:t>4 - aggiornamento professionale continuo - l’insegnamento è un’attività di apprendimento e i docenti hanno la responsabilità del proprio apprendimento permanente per tutto l’arco della vita.</a:t>
            </a:r>
          </a:p>
          <a:p>
            <a:endParaRPr lang="it-IT" sz="13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0CB18D-3731-6BE9-2020-E0B6F34E783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07981" y="643973"/>
            <a:ext cx="5086350" cy="554037"/>
          </a:xfrm>
        </p:spPr>
        <p:txBody>
          <a:bodyPr/>
          <a:lstStyle/>
          <a:p>
            <a:r>
              <a:rPr lang="it-IT" dirty="0"/>
              <a:t>PUNTI DI DEBOLEZZA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1951FD2-ED6B-CFD4-2992-22A29A35D15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881689" y="1059656"/>
            <a:ext cx="6164538" cy="5579683"/>
          </a:xfrm>
        </p:spPr>
        <p:txBody>
          <a:bodyPr>
            <a:normAutofit/>
          </a:bodyPr>
          <a:lstStyle/>
          <a:p>
            <a:r>
              <a:rPr lang="it-IT" sz="1400" dirty="0"/>
              <a:t>Maggiore  utilizzo in classe di strategie inclusive valide per tutti gli alunni e non solo per i BES;</a:t>
            </a:r>
          </a:p>
          <a:p>
            <a:r>
              <a:rPr lang="it-IT" sz="1400" dirty="0"/>
              <a:t> ritardo da parte dell’Ente Locale nel mettere a disposizione gli operatori dell’assistenza specialistica che sono risultati di numero esiguo, solo per gli alunni con rapporto 1:1 e limitatamente alla figura dell’educatore professionale;</a:t>
            </a:r>
          </a:p>
          <a:p>
            <a:r>
              <a:rPr lang="it-IT" sz="1400" dirty="0"/>
              <a:t>identificazione più precoce degli alunni BES con DSA in classe seconda della scuola primaria;</a:t>
            </a:r>
          </a:p>
          <a:p>
            <a:r>
              <a:rPr lang="it-IT" sz="1400" dirty="0"/>
              <a:t>attivazione di un servizio di ascolto da parte di uno psicologo scolastico .</a:t>
            </a:r>
          </a:p>
        </p:txBody>
      </p:sp>
    </p:spTree>
    <p:extLst>
      <p:ext uri="{BB962C8B-B14F-4D97-AF65-F5344CB8AC3E}">
        <p14:creationId xmlns:p14="http://schemas.microsoft.com/office/powerpoint/2010/main" val="24274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C3D8B0C-EFCA-45C3-A92A-E9B17B93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9" y="278297"/>
            <a:ext cx="6418032" cy="1892220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PROPOSTE PER IL PROSSIMO ANNO</a:t>
            </a:r>
            <a:br>
              <a:rPr lang="it-IT" dirty="0"/>
            </a:br>
            <a:endParaRPr lang="it-IT" dirty="0"/>
          </a:p>
        </p:txBody>
      </p:sp>
      <p:pic>
        <p:nvPicPr>
          <p:cNvPr id="8" name="Segnaposto immagine 7" descr="Donne con una matita">
            <a:extLst>
              <a:ext uri="{FF2B5EF4-FFF2-40B4-BE49-F238E27FC236}">
                <a16:creationId xmlns:a16="http://schemas.microsoft.com/office/drawing/2014/main" id="{70DBF7FC-769A-4F7C-86D9-921C2CEAF6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6" y="1361030"/>
            <a:ext cx="4543790" cy="4135940"/>
          </a:xfr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E9EACF6-E8C5-485F-B9F8-6F314C3308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8017" y="1736035"/>
            <a:ext cx="7089303" cy="5075927"/>
          </a:xfrm>
        </p:spPr>
        <p:txBody>
          <a:bodyPr rtlCol="0">
            <a:normAutofit/>
          </a:bodyPr>
          <a:lstStyle/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Maggiore attenzione da parte di tutti i docenti nei confronti degli alunni con BES, con e senza diagnosi, anche nel periodo di didattica a distanza;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maggiore consapevolezza della legge 170/2010 e delle misure dispensative e compensative da attuare nei confronti degli alunni con DSA, pertanto va ulteriormente potenziato l’aspetto sull’utilizzo in classe di strategie inclusive valide per tutti gli alunni e non solo per i BES; 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uso mirato di una parte delle ore di potenziamento di tutti i docenti per far fronte ai bisogni degli alunni con B.E.S.;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maggiore disponibilità ad accogliere e valorizzare le diversità e ad ascoltare le aspettative e le ansie dei genitori degli alunni in entrata;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it-IT" dirty="0"/>
              <a:t>formazione in servizio mirata, dedicata ai docenti di sostegno e di classe inerente all’inclusione, al Nuovo PEI e a metodologie didattiche “nuove”. 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DDB1DA-AD73-4E32-B7D5-0BD1008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391" y="6446838"/>
            <a:ext cx="6818262" cy="365125"/>
          </a:xfrm>
        </p:spPr>
        <p:txBody>
          <a:bodyPr rtlCol="0"/>
          <a:lstStyle/>
          <a:p>
            <a:pPr rtl="0"/>
            <a:r>
              <a:rPr lang="it-IT" dirty="0"/>
              <a:t>MENICHELLA - CIPRIANI</a:t>
            </a:r>
          </a:p>
        </p:txBody>
      </p:sp>
    </p:spTree>
    <p:extLst>
      <p:ext uri="{BB962C8B-B14F-4D97-AF65-F5344CB8AC3E}">
        <p14:creationId xmlns:p14="http://schemas.microsoft.com/office/powerpoint/2010/main" val="412855360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330681_TF00870617_Win32" id="{39094A84-1464-4B0A-A943-5A4404919E99}" vid="{BAE7556C-8F36-4FE7-9D4B-AE8D566A04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corso aziendale</Template>
  <TotalTime>1142</TotalTime>
  <Words>1923</Words>
  <Application>Microsoft Office PowerPoint</Application>
  <PresentationFormat>Widescreen</PresentationFormat>
  <Paragraphs>201</Paragraphs>
  <Slides>17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Wingdings</vt:lpstr>
      <vt:lpstr>Wingdings 2</vt:lpstr>
      <vt:lpstr>DividendVTI</vt:lpstr>
      <vt:lpstr>Verifica e Valutazione finale delle attività svolte dalle FUNZIONI STRUMENTALI  a.s. 2021/2022</vt:lpstr>
      <vt:lpstr>        Area 1 Curricolo -Progettazione -Valutazione </vt:lpstr>
      <vt:lpstr>Azioni effettuate</vt:lpstr>
      <vt:lpstr>Presentazione standard di PowerPoint</vt:lpstr>
      <vt:lpstr>PROPOSTE PER IL PROSSIMO ANNO </vt:lpstr>
      <vt:lpstr>        Area 2 DISAGIO E INTEGRAZIONE  </vt:lpstr>
      <vt:lpstr>Azioni effettuate</vt:lpstr>
      <vt:lpstr>Presentazione standard di PowerPoint</vt:lpstr>
      <vt:lpstr>PROPOSTE PER IL PROSSIMO ANNO </vt:lpstr>
      <vt:lpstr>        Area 3 CONTINUITA’ - ORIENTAMENTO </vt:lpstr>
      <vt:lpstr>Azioni effettuate</vt:lpstr>
      <vt:lpstr>Presentazione standard di PowerPoint</vt:lpstr>
      <vt:lpstr>        Area 4 MULTIMEDIALITA’ – SITO WEB </vt:lpstr>
      <vt:lpstr>Azioni effettuate</vt:lpstr>
      <vt:lpstr>Presentazione standard di PowerPoint</vt:lpstr>
      <vt:lpstr>AZIONI DA EFFETTUARE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 e Valutazione finale delle attività svolte dalle FUNZIONI STRUMENTALI  a.s. 2021/2022</dc:title>
  <dc:creator>Marisannas Bimbo</dc:creator>
  <cp:lastModifiedBy>Annamaria Racioppa</cp:lastModifiedBy>
  <cp:revision>2</cp:revision>
  <dcterms:created xsi:type="dcterms:W3CDTF">2022-06-27T15:08:29Z</dcterms:created>
  <dcterms:modified xsi:type="dcterms:W3CDTF">2022-06-29T10:26:54Z</dcterms:modified>
</cp:coreProperties>
</file>