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100D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69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90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280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41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0505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765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989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94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222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76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28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31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08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00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66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461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463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 »</a:t>
            </a:r>
            <a:endParaRPr lang="it-IT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8E709FA-456A-4C14-9C1D-362917F4FA49}"/>
              </a:ext>
            </a:extLst>
          </p:cNvPr>
          <p:cNvSpPr/>
          <p:nvPr/>
        </p:nvSpPr>
        <p:spPr>
          <a:xfrm>
            <a:off x="2985549" y="1431233"/>
            <a:ext cx="8871339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Piano Trasparenza </a:t>
            </a:r>
          </a:p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 Integrità</a:t>
            </a:r>
          </a:p>
          <a:p>
            <a:pPr algn="ctr"/>
            <a:endParaRPr lang="it-IT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OBIETIVI DI ACCESSIBILITA’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4E83233-68C6-41EF-A337-DAC86D6E68E7}"/>
              </a:ext>
            </a:extLst>
          </p:cNvPr>
          <p:cNvSpPr/>
          <p:nvPr/>
        </p:nvSpPr>
        <p:spPr>
          <a:xfrm>
            <a:off x="7234046" y="5517583"/>
            <a:ext cx="28392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2022-2023</a:t>
            </a:r>
            <a:endParaRPr lang="it-IT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44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062FF00C-95B1-44F0-8BA8-6B6375001C26}"/>
              </a:ext>
            </a:extLst>
          </p:cNvPr>
          <p:cNvSpPr/>
          <p:nvPr/>
        </p:nvSpPr>
        <p:spPr>
          <a:xfrm rot="305168">
            <a:off x="337625" y="438546"/>
            <a:ext cx="4740812" cy="759655"/>
          </a:xfrm>
          <a:prstGeom prst="rect">
            <a:avLst/>
          </a:prstGeom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76A37A7-D75E-445A-A52D-871611AC3BE0}"/>
              </a:ext>
            </a:extLst>
          </p:cNvPr>
          <p:cNvSpPr/>
          <p:nvPr/>
        </p:nvSpPr>
        <p:spPr>
          <a:xfrm>
            <a:off x="5028524" y="425275"/>
            <a:ext cx="2781420" cy="6621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F0551C7-D655-45A2-B9F8-71A82EBE3901}"/>
              </a:ext>
            </a:extLst>
          </p:cNvPr>
          <p:cNvSpPr/>
          <p:nvPr/>
        </p:nvSpPr>
        <p:spPr>
          <a:xfrm>
            <a:off x="7468592" y="692038"/>
            <a:ext cx="3040381" cy="652889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pentagono 9">
            <a:extLst>
              <a:ext uri="{FF2B5EF4-FFF2-40B4-BE49-F238E27FC236}">
                <a16:creationId xmlns:a16="http://schemas.microsoft.com/office/drawing/2014/main" id="{F4BB1015-896A-43D2-A352-8829928856D3}"/>
              </a:ext>
            </a:extLst>
          </p:cNvPr>
          <p:cNvSpPr/>
          <p:nvPr/>
        </p:nvSpPr>
        <p:spPr>
          <a:xfrm>
            <a:off x="337625" y="2307102"/>
            <a:ext cx="5908430" cy="28979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con due angoli in diagonale arrotondati 10">
            <a:extLst>
              <a:ext uri="{FF2B5EF4-FFF2-40B4-BE49-F238E27FC236}">
                <a16:creationId xmlns:a16="http://schemas.microsoft.com/office/drawing/2014/main" id="{D7D53C45-14BD-47A3-8D2F-5557E3A9D3B9}"/>
              </a:ext>
            </a:extLst>
          </p:cNvPr>
          <p:cNvSpPr/>
          <p:nvPr/>
        </p:nvSpPr>
        <p:spPr>
          <a:xfrm>
            <a:off x="6569612" y="1434903"/>
            <a:ext cx="5162843" cy="4944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40EE280-9AAB-4AA9-9D92-4B2A340C4CFC}"/>
              </a:ext>
            </a:extLst>
          </p:cNvPr>
          <p:cNvSpPr txBox="1"/>
          <p:nvPr/>
        </p:nvSpPr>
        <p:spPr>
          <a:xfrm>
            <a:off x="436099" y="555671"/>
            <a:ext cx="4740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AMBITI DI INTERVENTO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6CA2000-68D0-470C-A38C-607F64088514}"/>
              </a:ext>
            </a:extLst>
          </p:cNvPr>
          <p:cNvSpPr txBox="1"/>
          <p:nvPr/>
        </p:nvSpPr>
        <p:spPr>
          <a:xfrm>
            <a:off x="710419" y="2786578"/>
            <a:ext cx="3995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 </a:t>
            </a:r>
            <a:r>
              <a:rPr lang="it-IT" sz="2400" b="1" dirty="0"/>
              <a:t>Formazione interna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Coinvolgimento della</a:t>
            </a:r>
          </a:p>
          <a:p>
            <a:r>
              <a:rPr lang="it-IT" sz="2400" b="1" dirty="0"/>
              <a:t>   Comunità scolastica</a:t>
            </a:r>
          </a:p>
          <a:p>
            <a:endParaRPr lang="it-IT" sz="2400" b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0823CE-6020-4039-BD11-12F09E7CAE2E}"/>
              </a:ext>
            </a:extLst>
          </p:cNvPr>
          <p:cNvSpPr txBox="1"/>
          <p:nvPr/>
        </p:nvSpPr>
        <p:spPr>
          <a:xfrm>
            <a:off x="6701609" y="2174919"/>
            <a:ext cx="45743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b="1" dirty="0">
              <a:solidFill>
                <a:srgbClr val="B01513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2000" b="1" dirty="0">
                <a:solidFill>
                  <a:srgbClr val="B01513"/>
                </a:solidFill>
              </a:rPr>
              <a:t>Responsabile Piano trasparenza e integrità</a:t>
            </a:r>
          </a:p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2000" b="1" dirty="0">
                <a:solidFill>
                  <a:srgbClr val="B01513"/>
                </a:solidFill>
              </a:rPr>
              <a:t>Responsabile dei sistemi informatici, dell’accessibilità e del sito web</a:t>
            </a:r>
          </a:p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3E226B-F296-4308-B7B5-E210B1C0DD61}"/>
              </a:ext>
            </a:extLst>
          </p:cNvPr>
          <p:cNvSpPr txBox="1"/>
          <p:nvPr/>
        </p:nvSpPr>
        <p:spPr>
          <a:xfrm rot="830139">
            <a:off x="8004274" y="788570"/>
            <a:ext cx="29419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sz="1400" b="1" dirty="0">
                <a:solidFill>
                  <a:srgbClr val="B01513"/>
                </a:solidFill>
              </a:rPr>
              <a:t>REFERENTE</a:t>
            </a:r>
          </a:p>
          <a:p>
            <a:r>
              <a:rPr lang="it-IT" sz="1100" b="1" dirty="0">
                <a:solidFill>
                  <a:srgbClr val="B01513"/>
                </a:solidFill>
              </a:rPr>
              <a:t>Gennaro CAMPOREALE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11EE6AF-23E9-4426-AEC8-DC447A1B6FF1}"/>
              </a:ext>
            </a:extLst>
          </p:cNvPr>
          <p:cNvSpPr txBox="1"/>
          <p:nvPr/>
        </p:nvSpPr>
        <p:spPr>
          <a:xfrm>
            <a:off x="5124600" y="494115"/>
            <a:ext cx="3154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PIANO TRASPARENZA E INTEGRITA’</a:t>
            </a:r>
          </a:p>
        </p:txBody>
      </p:sp>
    </p:spTree>
    <p:extLst>
      <p:ext uri="{BB962C8B-B14F-4D97-AF65-F5344CB8AC3E}">
        <p14:creationId xmlns:p14="http://schemas.microsoft.com/office/powerpoint/2010/main" val="125923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430631"/>
            <a:ext cx="550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FORMAZIONE INTERNA</a:t>
            </a:r>
          </a:p>
        </p:txBody>
      </p:sp>
      <p:sp>
        <p:nvSpPr>
          <p:cNvPr id="2" name="Rettangolo con due angoli in diagonale arrotondati 1">
            <a:extLst>
              <a:ext uri="{FF2B5EF4-FFF2-40B4-BE49-F238E27FC236}">
                <a16:creationId xmlns:a16="http://schemas.microsoft.com/office/drawing/2014/main" id="{6EC35769-2E38-4C6D-90F3-AD9B9ABB53D9}"/>
              </a:ext>
            </a:extLst>
          </p:cNvPr>
          <p:cNvSpPr/>
          <p:nvPr/>
        </p:nvSpPr>
        <p:spPr>
          <a:xfrm>
            <a:off x="1775791" y="18420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2717AD0-0FC3-42F8-89DA-49ABBBE69A3A}"/>
              </a:ext>
            </a:extLst>
          </p:cNvPr>
          <p:cNvSpPr txBox="1"/>
          <p:nvPr/>
        </p:nvSpPr>
        <p:spPr>
          <a:xfrm>
            <a:off x="2034207" y="3002193"/>
            <a:ext cx="356483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sz="1400" dirty="0">
                <a:effectLst/>
              </a:rPr>
              <a:t>Aumentare la competenza in materia di accessibilità dei docenti/referenti e del personale ATA che producono documenti informatici pubblicati on-line, affinché i documenti e le immagini prodotti rispettino le regole di accessibilità in tutto il procedimento di pubblicazione</a:t>
            </a:r>
            <a:endParaRPr lang="it-IT" sz="1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C3A5AE7C-EFE1-4006-87F8-56DF96D155BC}"/>
              </a:ext>
            </a:extLst>
          </p:cNvPr>
          <p:cNvSpPr/>
          <p:nvPr/>
        </p:nvSpPr>
        <p:spPr>
          <a:xfrm>
            <a:off x="6765234" y="1842052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8055075-67FD-49EC-881F-6A3AFF0E987E}"/>
              </a:ext>
            </a:extLst>
          </p:cNvPr>
          <p:cNvSpPr txBox="1"/>
          <p:nvPr/>
        </p:nvSpPr>
        <p:spPr>
          <a:xfrm>
            <a:off x="2451651" y="2054087"/>
            <a:ext cx="3173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DOCENTE e ATA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6991444-C317-4C90-B0FE-E4479CA525F2}"/>
              </a:ext>
            </a:extLst>
          </p:cNvPr>
          <p:cNvSpPr txBox="1"/>
          <p:nvPr/>
        </p:nvSpPr>
        <p:spPr>
          <a:xfrm>
            <a:off x="7003773" y="213230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amministrativi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D8EC41C-484D-42BB-98EE-A8B394274CEA}"/>
              </a:ext>
            </a:extLst>
          </p:cNvPr>
          <p:cNvSpPr txBox="1"/>
          <p:nvPr/>
        </p:nvSpPr>
        <p:spPr>
          <a:xfrm>
            <a:off x="7003773" y="2731680"/>
            <a:ext cx="356483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>
                <a:effectLst/>
              </a:rPr>
              <a:t>Formazione dei Responsabili della gestione documentale, della conservazione della protezione dei dati per la gestione dei flussi documentali e degli archivi per il buon funzionamento degli strumenti  e dell’organizzazione delle attività di registrazione, di protocollo, di assegnazione, classificazione, fascicolazione, reperimento e conservazione dei documenti informatici</a:t>
            </a:r>
          </a:p>
          <a:p>
            <a:pPr algn="just"/>
            <a:r>
              <a:rPr lang="it-IT" sz="1800" dirty="0">
                <a:effectLst/>
              </a:rPr>
              <a:t> </a:t>
            </a:r>
            <a:endParaRPr lang="it-IT" sz="2000" dirty="0">
              <a:effectLst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5F04A7E-BFA6-4A7B-8E5F-0D746062E820}"/>
              </a:ext>
            </a:extLst>
          </p:cNvPr>
          <p:cNvSpPr/>
          <p:nvPr/>
        </p:nvSpPr>
        <p:spPr>
          <a:xfrm>
            <a:off x="6655904" y="378825"/>
            <a:ext cx="3154017" cy="535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898A923A-94B7-4D63-80E4-73C9C00B1363}"/>
              </a:ext>
            </a:extLst>
          </p:cNvPr>
          <p:cNvSpPr/>
          <p:nvPr/>
        </p:nvSpPr>
        <p:spPr>
          <a:xfrm rot="1983975">
            <a:off x="6292828" y="885328"/>
            <a:ext cx="564875" cy="1104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in giù 14">
            <a:extLst>
              <a:ext uri="{FF2B5EF4-FFF2-40B4-BE49-F238E27FC236}">
                <a16:creationId xmlns:a16="http://schemas.microsoft.com/office/drawing/2014/main" id="{FABBE01A-136B-4956-8BBD-87B579386F28}"/>
              </a:ext>
            </a:extLst>
          </p:cNvPr>
          <p:cNvSpPr/>
          <p:nvPr/>
        </p:nvSpPr>
        <p:spPr>
          <a:xfrm>
            <a:off x="8971771" y="939218"/>
            <a:ext cx="397516" cy="863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DE6668A-BB2A-4D18-8AF5-CC1591B884F7}"/>
              </a:ext>
            </a:extLst>
          </p:cNvPr>
          <p:cNvSpPr txBox="1"/>
          <p:nvPr/>
        </p:nvSpPr>
        <p:spPr>
          <a:xfrm>
            <a:off x="6904433" y="337775"/>
            <a:ext cx="3154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PIANO TRASPARENZA E INTEGRITA’</a:t>
            </a:r>
          </a:p>
        </p:txBody>
      </p:sp>
    </p:spTree>
    <p:extLst>
      <p:ext uri="{BB962C8B-B14F-4D97-AF65-F5344CB8AC3E}">
        <p14:creationId xmlns:p14="http://schemas.microsoft.com/office/powerpoint/2010/main" val="30806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7" name="Rettangolo con due angoli in diagonale arrotondati 6">
            <a:extLst>
              <a:ext uri="{FF2B5EF4-FFF2-40B4-BE49-F238E27FC236}">
                <a16:creationId xmlns:a16="http://schemas.microsoft.com/office/drawing/2014/main" id="{E737502D-3BA1-4648-A642-0E359D8A4CED}"/>
              </a:ext>
            </a:extLst>
          </p:cNvPr>
          <p:cNvSpPr/>
          <p:nvPr/>
        </p:nvSpPr>
        <p:spPr>
          <a:xfrm>
            <a:off x="6026475" y="2018466"/>
            <a:ext cx="3995531" cy="4401205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FBBECBD-43C4-4A12-ABAD-0CA85585BB75}"/>
              </a:ext>
            </a:extLst>
          </p:cNvPr>
          <p:cNvSpPr/>
          <p:nvPr/>
        </p:nvSpPr>
        <p:spPr>
          <a:xfrm>
            <a:off x="6655904" y="378825"/>
            <a:ext cx="3154017" cy="535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1073CACC-1FCC-41AD-AF6A-165D577F08D8}"/>
              </a:ext>
            </a:extLst>
          </p:cNvPr>
          <p:cNvSpPr/>
          <p:nvPr/>
        </p:nvSpPr>
        <p:spPr>
          <a:xfrm>
            <a:off x="7741802" y="927824"/>
            <a:ext cx="564875" cy="1104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7C56DB8-6625-4A7C-96EC-1EF05DDCFD72}"/>
              </a:ext>
            </a:extLst>
          </p:cNvPr>
          <p:cNvSpPr txBox="1"/>
          <p:nvPr/>
        </p:nvSpPr>
        <p:spPr>
          <a:xfrm>
            <a:off x="6904433" y="337775"/>
            <a:ext cx="3154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PIANO TRASPARENZA E INTEGRITA’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8B240D9-2420-4F19-8CEF-E5667A32D1DE}"/>
              </a:ext>
            </a:extLst>
          </p:cNvPr>
          <p:cNvSpPr txBox="1"/>
          <p:nvPr/>
        </p:nvSpPr>
        <p:spPr>
          <a:xfrm>
            <a:off x="6589693" y="2583923"/>
            <a:ext cx="34323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OBIETTIVI DI ACCESSIBILITA’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7801096-629E-43AF-A44F-F561EB89DE5A}"/>
              </a:ext>
            </a:extLst>
          </p:cNvPr>
          <p:cNvSpPr txBox="1"/>
          <p:nvPr/>
        </p:nvSpPr>
        <p:spPr>
          <a:xfrm>
            <a:off x="6655904" y="4121470"/>
            <a:ext cx="2743200" cy="643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0" i="0" u="none" strike="noStrike" baseline="0" dirty="0">
                <a:latin typeface="Tahoma" panose="020B0604030504040204" pitchFamily="34" charset="0"/>
              </a:rPr>
              <a:t>Decreto Legge 18 ottobre 2012, n. 179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927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294604" y="1775638"/>
            <a:ext cx="3565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OBIETTIVI DI ACCESSIBILITA’</a:t>
            </a:r>
          </a:p>
          <a:p>
            <a:endParaRPr lang="it-IT" sz="3200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3577205A-1849-42A5-AC0B-2048ED74CF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997271"/>
              </p:ext>
            </p:extLst>
          </p:nvPr>
        </p:nvGraphicFramePr>
        <p:xfrm>
          <a:off x="3859618" y="1431235"/>
          <a:ext cx="7245704" cy="499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282">
                  <a:extLst>
                    <a:ext uri="{9D8B030D-6E8A-4147-A177-3AD203B41FA5}">
                      <a16:colId xmlns:a16="http://schemas.microsoft.com/office/drawing/2014/main" val="1027033094"/>
                    </a:ext>
                  </a:extLst>
                </a:gridCol>
                <a:gridCol w="2430004">
                  <a:extLst>
                    <a:ext uri="{9D8B030D-6E8A-4147-A177-3AD203B41FA5}">
                      <a16:colId xmlns:a16="http://schemas.microsoft.com/office/drawing/2014/main" val="17933528"/>
                    </a:ext>
                  </a:extLst>
                </a:gridCol>
                <a:gridCol w="2430004">
                  <a:extLst>
                    <a:ext uri="{9D8B030D-6E8A-4147-A177-3AD203B41FA5}">
                      <a16:colId xmlns:a16="http://schemas.microsoft.com/office/drawing/2014/main" val="3425372523"/>
                    </a:ext>
                  </a:extLst>
                </a:gridCol>
                <a:gridCol w="919414">
                  <a:extLst>
                    <a:ext uri="{9D8B030D-6E8A-4147-A177-3AD203B41FA5}">
                      <a16:colId xmlns:a16="http://schemas.microsoft.com/office/drawing/2014/main" val="2716663698"/>
                    </a:ext>
                  </a:extLst>
                </a:gridCol>
              </a:tblGrid>
              <a:tr h="864777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endParaRPr lang="it-IT" sz="600" dirty="0">
                        <a:effectLst/>
                      </a:endParaRP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VALORE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endParaRPr lang="it-IT" sz="600" dirty="0">
                        <a:effectLst/>
                      </a:endParaRP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800" dirty="0">
                          <a:effectLst/>
                        </a:rPr>
                        <a:t>OBIETTIVI E INTERVENTI IN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800" dirty="0">
                          <a:effectLst/>
                        </a:rPr>
                        <a:t> RELAZIONE AL VALORE</a:t>
                      </a:r>
                      <a:endParaRPr lang="it-IT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endParaRPr lang="it-IT" sz="600" dirty="0">
                        <a:effectLst/>
                      </a:endParaRP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800" dirty="0">
                          <a:effectLst/>
                        </a:rPr>
                        <a:t>DESCRIZIONE DEGLI OBIETTIVI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800" dirty="0">
                          <a:effectLst/>
                        </a:rPr>
                        <a:t>DA CONSEGUIRE</a:t>
                      </a:r>
                      <a:endParaRPr lang="it-IT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endParaRPr lang="it-IT" sz="600" dirty="0">
                        <a:effectLst/>
                      </a:endParaRP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TEMPI E STATO DI ATTUAZIONE AL 20 GIUGNO 2022</a:t>
                      </a:r>
                      <a:endParaRPr lang="it-IT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extLst>
                  <a:ext uri="{0D108BD9-81ED-4DB2-BD59-A6C34878D82A}">
                    <a16:rowId xmlns:a16="http://schemas.microsoft.com/office/drawing/2014/main" val="222246922"/>
                  </a:ext>
                </a:extLst>
              </a:tr>
              <a:tr h="2133326">
                <a:tc rowSpan="2">
                  <a:txBody>
                    <a:bodyPr/>
                    <a:lstStyle/>
                    <a:p>
                      <a:pPr algn="ctr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800" b="1" dirty="0">
                          <a:solidFill>
                            <a:srgbClr val="B01513"/>
                          </a:solidFill>
                          <a:effectLst/>
                        </a:rPr>
                        <a:t>SITO WEB</a:t>
                      </a:r>
                      <a:endParaRPr lang="it-IT" sz="1400" b="1" dirty="0">
                        <a:solidFill>
                          <a:srgbClr val="B01513"/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800" b="1" dirty="0">
                          <a:solidFill>
                            <a:srgbClr val="B01513"/>
                          </a:solidFill>
                          <a:effectLst/>
                        </a:rPr>
                        <a:t>ISTITUZIONALE</a:t>
                      </a:r>
                      <a:endParaRPr lang="it-IT" sz="1400" b="1" dirty="0">
                        <a:solidFill>
                          <a:srgbClr val="B0151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 vert="vert27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adeguamento alle Linee Guida  sui criteri di accessibilità e analisi dell’usabilità: interventi di tipo adeguativo e  correttivo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 </a:t>
                      </a:r>
                      <a:endParaRPr lang="it-IT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- Mantenere un costante aggiornamento del sito, rispettando tutti i requisiti di </a:t>
                      </a:r>
                      <a:r>
                        <a:rPr lang="it-IT" sz="600" u="sng" dirty="0">
                          <a:effectLst/>
                        </a:rPr>
                        <a:t>fruibilità, raggiungibilità e corretta fruizione pr</a:t>
                      </a:r>
                      <a:r>
                        <a:rPr lang="it-IT" sz="600" dirty="0">
                          <a:effectLst/>
                        </a:rPr>
                        <a:t>evisti dalla Normativa.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- Garantire modalità di segnalazioni di non accessibilità alle informazioni.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- Favorire una migliore reperibilità dei contenuti da parte dei motori di ricerca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- Assicurare un completo monitoraggio delle visite al sito e del comportamento degli utenti sullo stesso, attraverso il numero di visualizzazioni per aree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1 2 3 4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extLst>
                  <a:ext uri="{0D108BD9-81ED-4DB2-BD59-A6C34878D82A}">
                    <a16:rowId xmlns:a16="http://schemas.microsoft.com/office/drawing/2014/main" val="2686341080"/>
                  </a:ext>
                </a:extLst>
              </a:tr>
              <a:tr h="199450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adeguamento alle Linee guida di design siti web della PA: interventi di miglioramento sui documenti, moduli e formulari presenti sul sito</a:t>
                      </a:r>
                      <a:endParaRPr lang="it-IT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-Favorire l’accesso e la fruizione on-line dei contenuti multimediali e della modulistica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-Favorire agli utenti l’accesso e la fruizione on-line del registro elettronico e della  piattaforma per la didattica a distanza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-Incrementare e favorire la compilazione on-line di questionari: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3060065" algn="ctr"/>
                          <a:tab pos="6120130" algn="r"/>
                          <a:tab pos="457200" algn="l"/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per le autoanalisi  d’Istituto.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3060065" algn="ctr"/>
                          <a:tab pos="6120130" algn="r"/>
                          <a:tab pos="457200" algn="l"/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per il monitoraggio di pratiche innovative di didattica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3060065" algn="ctr"/>
                          <a:tab pos="6120130" algn="r"/>
                          <a:tab pos="457200" algn="l"/>
                          <a:tab pos="3060065" algn="ctr"/>
                          <a:tab pos="6120130" algn="r"/>
                        </a:tabLst>
                      </a:pPr>
                      <a:r>
                        <a:rPr lang="it-IT" sz="600">
                          <a:effectLst/>
                        </a:rPr>
                        <a:t>per la valutazione delle competenze degli alunni</a:t>
                      </a:r>
                      <a:endParaRPr lang="it-IT" sz="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600" dirty="0">
                          <a:effectLst/>
                        </a:rPr>
                        <a:t>1 2 3 4 </a:t>
                      </a:r>
                      <a:r>
                        <a:rPr lang="it-IT" sz="1200" dirty="0">
                          <a:effectLst/>
                        </a:rPr>
                        <a:t>5</a:t>
                      </a:r>
                      <a:endParaRPr lang="it-IT" sz="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819" marR="58819" marT="29410" marB="29410"/>
                </a:tc>
                <a:extLst>
                  <a:ext uri="{0D108BD9-81ED-4DB2-BD59-A6C34878D82A}">
                    <a16:rowId xmlns:a16="http://schemas.microsoft.com/office/drawing/2014/main" val="100407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98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08DBC34A-0712-4D88-82B3-2953FCB7C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41082"/>
              </p:ext>
            </p:extLst>
          </p:nvPr>
        </p:nvGraphicFramePr>
        <p:xfrm>
          <a:off x="3859619" y="1656522"/>
          <a:ext cx="7245702" cy="4906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60">
                  <a:extLst>
                    <a:ext uri="{9D8B030D-6E8A-4147-A177-3AD203B41FA5}">
                      <a16:colId xmlns:a16="http://schemas.microsoft.com/office/drawing/2014/main" val="2704620435"/>
                    </a:ext>
                  </a:extLst>
                </a:gridCol>
                <a:gridCol w="1872056">
                  <a:extLst>
                    <a:ext uri="{9D8B030D-6E8A-4147-A177-3AD203B41FA5}">
                      <a16:colId xmlns:a16="http://schemas.microsoft.com/office/drawing/2014/main" val="3196463106"/>
                    </a:ext>
                  </a:extLst>
                </a:gridCol>
                <a:gridCol w="3092148">
                  <a:extLst>
                    <a:ext uri="{9D8B030D-6E8A-4147-A177-3AD203B41FA5}">
                      <a16:colId xmlns:a16="http://schemas.microsoft.com/office/drawing/2014/main" val="4041541303"/>
                    </a:ext>
                  </a:extLst>
                </a:gridCol>
                <a:gridCol w="1222338">
                  <a:extLst>
                    <a:ext uri="{9D8B030D-6E8A-4147-A177-3AD203B41FA5}">
                      <a16:colId xmlns:a16="http://schemas.microsoft.com/office/drawing/2014/main" val="2775573167"/>
                    </a:ext>
                  </a:extLst>
                </a:gridCol>
              </a:tblGrid>
              <a:tr h="856699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VALORE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OBIETTIVI E INTERVENTI IN RELAZIONE AL VALORE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DESCRIZIONE DEGLI OBIETTIVI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DA CONSEGUIRE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TEMPI E STATO DI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ATTUAZIONE AL 20 GIUGNO 2022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extLst>
                  <a:ext uri="{0D108BD9-81ED-4DB2-BD59-A6C34878D82A}">
                    <a16:rowId xmlns:a16="http://schemas.microsoft.com/office/drawing/2014/main" val="3408118165"/>
                  </a:ext>
                </a:extLst>
              </a:tr>
              <a:tr h="4049358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200" dirty="0">
                          <a:effectLst/>
                        </a:rPr>
                        <a:t>            </a:t>
                      </a:r>
                      <a:r>
                        <a:rPr lang="it-IT" sz="1800" b="1" dirty="0">
                          <a:solidFill>
                            <a:srgbClr val="B01513"/>
                          </a:solidFill>
                          <a:effectLst/>
                        </a:rPr>
                        <a:t>FORMAZIONE</a:t>
                      </a:r>
                      <a:endParaRPr lang="it-IT" sz="900" b="1" dirty="0">
                        <a:solidFill>
                          <a:srgbClr val="B0151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 vert="vert27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aspetti normativi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>
                          <a:effectLst/>
                        </a:rPr>
                        <a:t>aspetti tecnici: interventi di miglioramento dell’iter di pubblicazione, di gestione dei documenti</a:t>
                      </a:r>
                      <a:endParaRPr lang="it-IT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 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- Aumentare la competenza in materia di accessibilità dei docenti/referenti e del personale ATA che producono documenti informatici pubblicati on-line, affinché i documenti e le immagini prodotti rispettino le regole di accessibilità in tutto il procedimento di pubblicazione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just"/>
                      <a:r>
                        <a:rPr lang="it-IT" sz="900" dirty="0">
                          <a:effectLst/>
                        </a:rPr>
                        <a:t>- Formazione dei Responsabili della gestione documentale, della conservazione della protezione dei dati per la gestione dei flussi documentali e degli archivi per il buon funzionamento degli strumenti  e dell’organizzazione delle attività di registrazione, di protocollo, di assegnazione, classificazione, fascicolazione, reperimento e conservazione dei documenti informatici</a:t>
                      </a:r>
                    </a:p>
                    <a:p>
                      <a:pPr algn="just"/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just"/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just"/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just"/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1 2 3 </a:t>
                      </a:r>
                      <a:r>
                        <a:rPr lang="it-IT" sz="1800" dirty="0">
                          <a:effectLst/>
                        </a:rPr>
                        <a:t>4</a:t>
                      </a:r>
                      <a:r>
                        <a:rPr lang="it-IT" sz="900" dirty="0">
                          <a:effectLst/>
                        </a:rPr>
                        <a:t> 5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478" marR="84478" marT="42239" marB="42239"/>
                </a:tc>
                <a:extLst>
                  <a:ext uri="{0D108BD9-81ED-4DB2-BD59-A6C34878D82A}">
                    <a16:rowId xmlns:a16="http://schemas.microsoft.com/office/drawing/2014/main" val="209527236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62A38F82-D7AA-4244-8249-B9DC098E4D46}"/>
              </a:ext>
            </a:extLst>
          </p:cNvPr>
          <p:cNvSpPr txBox="1"/>
          <p:nvPr/>
        </p:nvSpPr>
        <p:spPr>
          <a:xfrm>
            <a:off x="294604" y="1775638"/>
            <a:ext cx="3565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OBIETTIVI DI ACCESSIBILITA’</a:t>
            </a:r>
          </a:p>
        </p:txBody>
      </p:sp>
    </p:spTree>
    <p:extLst>
      <p:ext uri="{BB962C8B-B14F-4D97-AF65-F5344CB8AC3E}">
        <p14:creationId xmlns:p14="http://schemas.microsoft.com/office/powerpoint/2010/main" val="3445387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E02C0428-139F-4756-980A-859A9B83B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68292"/>
              </p:ext>
            </p:extLst>
          </p:nvPr>
        </p:nvGraphicFramePr>
        <p:xfrm>
          <a:off x="4142011" y="1209823"/>
          <a:ext cx="6936807" cy="5433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561">
                  <a:extLst>
                    <a:ext uri="{9D8B030D-6E8A-4147-A177-3AD203B41FA5}">
                      <a16:colId xmlns:a16="http://schemas.microsoft.com/office/drawing/2014/main" val="2342937523"/>
                    </a:ext>
                  </a:extLst>
                </a:gridCol>
                <a:gridCol w="2311709">
                  <a:extLst>
                    <a:ext uri="{9D8B030D-6E8A-4147-A177-3AD203B41FA5}">
                      <a16:colId xmlns:a16="http://schemas.microsoft.com/office/drawing/2014/main" val="4052827715"/>
                    </a:ext>
                  </a:extLst>
                </a:gridCol>
                <a:gridCol w="2311709">
                  <a:extLst>
                    <a:ext uri="{9D8B030D-6E8A-4147-A177-3AD203B41FA5}">
                      <a16:colId xmlns:a16="http://schemas.microsoft.com/office/drawing/2014/main" val="3978241482"/>
                    </a:ext>
                  </a:extLst>
                </a:gridCol>
                <a:gridCol w="913828">
                  <a:extLst>
                    <a:ext uri="{9D8B030D-6E8A-4147-A177-3AD203B41FA5}">
                      <a16:colId xmlns:a16="http://schemas.microsoft.com/office/drawing/2014/main" val="2816830584"/>
                    </a:ext>
                  </a:extLst>
                </a:gridCol>
              </a:tblGrid>
              <a:tr h="922112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VALORE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OBIETTIVI E INTERVENTI IN RELAZIONE AL VALORE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DESCRIZIONE DEGLI OBIETTIVI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DA CONSEGUIRE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TEMPI E STATO DI ATTUAZIONE AL 20 GIUGNO 2022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extLst>
                  <a:ext uri="{0D108BD9-81ED-4DB2-BD59-A6C34878D82A}">
                    <a16:rowId xmlns:a16="http://schemas.microsoft.com/office/drawing/2014/main" val="1821269531"/>
                  </a:ext>
                </a:extLst>
              </a:tr>
              <a:tr h="921183">
                <a:tc rowSpan="2"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800" b="1" dirty="0">
                          <a:solidFill>
                            <a:srgbClr val="B01513"/>
                          </a:solidFill>
                          <a:effectLst/>
                        </a:rPr>
                        <a:t>    ORGANIZZAZIONE DEL LAVORO</a:t>
                      </a:r>
                      <a:endParaRPr lang="it-IT" sz="1200" b="1" dirty="0">
                        <a:solidFill>
                          <a:srgbClr val="B0151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 vert="vert27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Attuazione specifiche tecniche: interventi di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miglioramento dell’iter di pubblicazione su web 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- Rendere  maggiormente fruibili i  documenti  </a:t>
                      </a:r>
                      <a:br>
                        <a:rPr lang="it-IT" sz="700" dirty="0">
                          <a:effectLst/>
                        </a:rPr>
                      </a:br>
                      <a:r>
                        <a:rPr lang="it-IT" sz="700" dirty="0">
                          <a:effectLst/>
                        </a:rPr>
                        <a:t>  mediante una loro  conversione in PDF , anche  editabili e con  sintesi vocale, e in html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1 2 3 </a:t>
                      </a:r>
                      <a:r>
                        <a:rPr lang="it-IT" sz="12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5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extLst>
                  <a:ext uri="{0D108BD9-81ED-4DB2-BD59-A6C34878D82A}">
                    <a16:rowId xmlns:a16="http://schemas.microsoft.com/office/drawing/2014/main" val="1038455841"/>
                  </a:ext>
                </a:extLst>
              </a:tr>
              <a:tr h="35902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Attuazione specifiche tecniche: interventi di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miglioramento dell’iter di gestione dei documenti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u="sng">
                          <a:effectLst/>
                        </a:rPr>
                        <a:t>personale amministrativo</a:t>
                      </a:r>
                      <a:r>
                        <a:rPr lang="it-IT" sz="700">
                          <a:effectLst/>
                        </a:rPr>
                        <a:t>: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 - Potenziare l’assunzione di modalità per  una corretta procedura di gestione documentale: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a) registrazione, segnatura di protocollo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-b)conservazione del registro giornaliero di protocollo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c)registrazione su registri di emergenza in caso del malfunzionamento del sistema, in attesa del rispristino della funzionalità del sistema nel più breve tempo possibile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d) invio periodico all’archivio di deposito e/o al sistema di conservazione dei fascicoli e delle serie documentarie relative a procedimenti non conclusi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u="sng">
                          <a:effectLst/>
                        </a:rPr>
                        <a:t>personale docente:</a:t>
                      </a:r>
                      <a:endParaRPr lang="it-IT" sz="700">
                        <a:effectLst/>
                      </a:endParaRP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>
                          <a:effectLst/>
                        </a:rPr>
                        <a:t>- Migliorare l’assunzione di pratiche di modalità di didattica digitale “ tradizionale” e  di “didattica digitale integrata”</a:t>
                      </a:r>
                      <a:endParaRPr lang="it-IT" sz="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1 2 3 </a:t>
                      </a:r>
                      <a:r>
                        <a:rPr lang="it-IT" sz="1200" dirty="0">
                          <a:effectLst/>
                        </a:rPr>
                        <a:t>4</a:t>
                      </a:r>
                      <a:r>
                        <a:rPr lang="it-IT" sz="700" dirty="0">
                          <a:effectLst/>
                        </a:rPr>
                        <a:t> 5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700" dirty="0">
                          <a:effectLst/>
                        </a:rPr>
                        <a:t>1 2 3 </a:t>
                      </a:r>
                      <a:r>
                        <a:rPr lang="it-IT" sz="1100" dirty="0">
                          <a:effectLst/>
                        </a:rPr>
                        <a:t>4</a:t>
                      </a:r>
                      <a:r>
                        <a:rPr lang="it-IT" sz="700" dirty="0">
                          <a:effectLst/>
                        </a:rPr>
                        <a:t> 5</a:t>
                      </a:r>
                      <a:endParaRPr lang="it-IT" sz="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53" marR="63253" marT="31626" marB="31626"/>
                </a:tc>
                <a:extLst>
                  <a:ext uri="{0D108BD9-81ED-4DB2-BD59-A6C34878D82A}">
                    <a16:rowId xmlns:a16="http://schemas.microsoft.com/office/drawing/2014/main" val="3542158851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F03D62B5-B90A-42DF-AD02-72A9EC356AE0}"/>
              </a:ext>
            </a:extLst>
          </p:cNvPr>
          <p:cNvSpPr txBox="1"/>
          <p:nvPr/>
        </p:nvSpPr>
        <p:spPr>
          <a:xfrm>
            <a:off x="294604" y="1775638"/>
            <a:ext cx="3565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OBIETTIVI DI ACCESSIBILITA’</a:t>
            </a:r>
          </a:p>
        </p:txBody>
      </p:sp>
    </p:spTree>
    <p:extLst>
      <p:ext uri="{BB962C8B-B14F-4D97-AF65-F5344CB8AC3E}">
        <p14:creationId xmlns:p14="http://schemas.microsoft.com/office/powerpoint/2010/main" val="330285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4FA91692-8753-47A4-BBC7-A12A1A9DF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07252"/>
              </p:ext>
            </p:extLst>
          </p:nvPr>
        </p:nvGraphicFramePr>
        <p:xfrm>
          <a:off x="3476846" y="1431235"/>
          <a:ext cx="7654981" cy="4629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987">
                  <a:extLst>
                    <a:ext uri="{9D8B030D-6E8A-4147-A177-3AD203B41FA5}">
                      <a16:colId xmlns:a16="http://schemas.microsoft.com/office/drawing/2014/main" val="1812652349"/>
                    </a:ext>
                  </a:extLst>
                </a:gridCol>
                <a:gridCol w="1977800">
                  <a:extLst>
                    <a:ext uri="{9D8B030D-6E8A-4147-A177-3AD203B41FA5}">
                      <a16:colId xmlns:a16="http://schemas.microsoft.com/office/drawing/2014/main" val="2804939431"/>
                    </a:ext>
                  </a:extLst>
                </a:gridCol>
                <a:gridCol w="3266811">
                  <a:extLst>
                    <a:ext uri="{9D8B030D-6E8A-4147-A177-3AD203B41FA5}">
                      <a16:colId xmlns:a16="http://schemas.microsoft.com/office/drawing/2014/main" val="767823228"/>
                    </a:ext>
                  </a:extLst>
                </a:gridCol>
                <a:gridCol w="1291383">
                  <a:extLst>
                    <a:ext uri="{9D8B030D-6E8A-4147-A177-3AD203B41FA5}">
                      <a16:colId xmlns:a16="http://schemas.microsoft.com/office/drawing/2014/main" val="577268207"/>
                    </a:ext>
                  </a:extLst>
                </a:gridCol>
              </a:tblGrid>
              <a:tr h="1098318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VALORE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OBIETTIVI E INTERVENTI IN RELAZIONE AL VALORE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DESCRIZIONE DEGLI OBIETTIVI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DA CONSEGUIRE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TEMPI E STATO DI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ATTUAZIONE AL 20 GIUGNO 2022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545554"/>
                  </a:ext>
                </a:extLst>
              </a:tr>
              <a:tr h="3531318"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400" dirty="0">
                          <a:effectLst/>
                        </a:rPr>
                        <a:t>   </a:t>
                      </a:r>
                      <a:r>
                        <a:rPr lang="it-IT" sz="1800" b="1" dirty="0">
                          <a:solidFill>
                            <a:srgbClr val="B01513"/>
                          </a:solidFill>
                          <a:effectLst/>
                        </a:rPr>
                        <a:t>POSTAZIONE DI  LAVORO</a:t>
                      </a:r>
                      <a:endParaRPr lang="it-IT" sz="1000" b="1" dirty="0">
                        <a:solidFill>
                          <a:srgbClr val="B0151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piano per l’acquisto di soluzioni hardware e software in attuazione alle Misure Minime di sicurezza  ICT adottate con Modulo di Implementazione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Prot. n 4395/I9 del 10-08.2020 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Aggiornamento Modulo di Implementazione-Misure Minime di Sicurezza prot. 0002329/U del 16.02.2022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 -Predisporre una configurazione standard e unitaria delle apparecchiature, dei sistemi e dei protocolli di  sicurezza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 -Potenziare la rete, attraverso interventi mirati di cablaggio  e di sicurezza</a:t>
                      </a:r>
                    </a:p>
                    <a:p>
                      <a:pPr algn="just"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 </a:t>
                      </a:r>
                    </a:p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 -Aggiornare su tutti i sistemi connessi alla rete   </a:t>
                      </a:r>
                      <a:br>
                        <a:rPr lang="it-IT" sz="1000">
                          <a:effectLst/>
                        </a:rPr>
                      </a:br>
                      <a:r>
                        <a:rPr lang="it-IT" sz="1000">
                          <a:effectLst/>
                        </a:rPr>
                        <a:t>  locale, strumenti ( antivirus) atti a rilevare la </a:t>
                      </a:r>
                      <a:br>
                        <a:rPr lang="it-IT" sz="1000">
                          <a:effectLst/>
                        </a:rPr>
                      </a:br>
                      <a:r>
                        <a:rPr lang="it-IT" sz="1000">
                          <a:effectLst/>
                        </a:rPr>
                        <a:t>  presenza e a bloccare l’esecuzione di malware;</a:t>
                      </a:r>
                      <a:br>
                        <a:rPr lang="it-IT" sz="1000">
                          <a:effectLst/>
                        </a:rPr>
                      </a:br>
                      <a:r>
                        <a:rPr lang="it-IT" sz="1000">
                          <a:effectLst/>
                        </a:rPr>
                        <a:t>  -Usare strumenti di filtraggio per: 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3060065" algn="ctr"/>
                          <a:tab pos="6120130" algn="r"/>
                          <a:tab pos="457200" algn="l"/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filtrare il contenuto del traffico web,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  <a:tabLst>
                          <a:tab pos="3060065" algn="ctr"/>
                          <a:tab pos="6120130" algn="r"/>
                          <a:tab pos="457200" algn="l"/>
                          <a:tab pos="3060065" algn="ctr"/>
                          <a:tab pos="6120130" algn="r"/>
                        </a:tabLst>
                      </a:pPr>
                      <a:r>
                        <a:rPr lang="it-IT" sz="1000">
                          <a:effectLst/>
                        </a:rPr>
                        <a:t>bloccare il traffico da e verso URL presenti in una blacklist</a:t>
                      </a:r>
                      <a:endParaRPr lang="it-IT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tabLst>
                          <a:tab pos="3060065" algn="ctr"/>
                          <a:tab pos="6120130" algn="r"/>
                        </a:tabLst>
                      </a:pPr>
                      <a:r>
                        <a:rPr lang="it-IT" sz="1000" dirty="0">
                          <a:effectLst/>
                        </a:rPr>
                        <a:t>1 2 3 </a:t>
                      </a:r>
                      <a:r>
                        <a:rPr lang="it-IT" sz="1800" dirty="0">
                          <a:effectLst/>
                        </a:rPr>
                        <a:t>4</a:t>
                      </a:r>
                      <a:r>
                        <a:rPr lang="it-IT" sz="1000" dirty="0">
                          <a:effectLst/>
                        </a:rPr>
                        <a:t> 5</a:t>
                      </a:r>
                      <a:endParaRPr lang="it-IT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88281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EF82592B-58E3-4F73-9F7F-16CC2A620AD1}"/>
              </a:ext>
            </a:extLst>
          </p:cNvPr>
          <p:cNvSpPr txBox="1"/>
          <p:nvPr/>
        </p:nvSpPr>
        <p:spPr>
          <a:xfrm>
            <a:off x="294604" y="1775638"/>
            <a:ext cx="35650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OBIETTIVI DI ACCESSIBILITA’</a:t>
            </a:r>
          </a:p>
        </p:txBody>
      </p:sp>
    </p:spTree>
    <p:extLst>
      <p:ext uri="{BB962C8B-B14F-4D97-AF65-F5344CB8AC3E}">
        <p14:creationId xmlns:p14="http://schemas.microsoft.com/office/powerpoint/2010/main" val="615844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Tommasone-Alighieri»</a:t>
            </a:r>
            <a:endParaRPr lang="it-IT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EFF635A-7A93-4045-B067-0844E37BBB60}"/>
              </a:ext>
            </a:extLst>
          </p:cNvPr>
          <p:cNvSpPr/>
          <p:nvPr/>
        </p:nvSpPr>
        <p:spPr>
          <a:xfrm>
            <a:off x="3578087" y="2796209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F1CFE8-E838-40FD-A0E2-730AE8597E76}"/>
              </a:ext>
            </a:extLst>
          </p:cNvPr>
          <p:cNvSpPr txBox="1"/>
          <p:nvPr/>
        </p:nvSpPr>
        <p:spPr>
          <a:xfrm>
            <a:off x="3803374" y="290222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 fgic876009@istruzione.it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7B2F29C-840E-4C3F-907F-396394D945D7}"/>
              </a:ext>
            </a:extLst>
          </p:cNvPr>
          <p:cNvSpPr/>
          <p:nvPr/>
        </p:nvSpPr>
        <p:spPr>
          <a:xfrm>
            <a:off x="3578086" y="4141305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BF7CE8-FBCA-42B5-8B6B-59AA0963E90B}"/>
              </a:ext>
            </a:extLst>
          </p:cNvPr>
          <p:cNvSpPr txBox="1"/>
          <p:nvPr/>
        </p:nvSpPr>
        <p:spPr>
          <a:xfrm>
            <a:off x="3803374" y="421505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www.tommasone-alighieri.edu.it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4B4C037-E1CA-499A-A747-3B3554CD5B04}"/>
              </a:ext>
            </a:extLst>
          </p:cNvPr>
          <p:cNvSpPr/>
          <p:nvPr/>
        </p:nvSpPr>
        <p:spPr>
          <a:xfrm>
            <a:off x="7248939" y="4969565"/>
            <a:ext cx="4161183" cy="1338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0B74C8-DEB5-44BD-A6BA-93CAA3929225}"/>
              </a:ext>
            </a:extLst>
          </p:cNvPr>
          <p:cNvSpPr txBox="1"/>
          <p:nvPr/>
        </p:nvSpPr>
        <p:spPr>
          <a:xfrm>
            <a:off x="7407965" y="5186499"/>
            <a:ext cx="4426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B01513"/>
              </a:solidFill>
            </a:endParaRPr>
          </a:p>
          <a:p>
            <a:r>
              <a:rPr lang="it-IT" b="1" dirty="0">
                <a:solidFill>
                  <a:srgbClr val="B01513"/>
                </a:solidFill>
              </a:rPr>
              <a:t>Gennaro   CAMPOREALE</a:t>
            </a:r>
          </a:p>
        </p:txBody>
      </p:sp>
      <p:pic>
        <p:nvPicPr>
          <p:cNvPr id="11" name="Elemento grafico 10" descr="Busta" title="Icona - Posta elettronica relatore">
            <a:extLst>
              <a:ext uri="{FF2B5EF4-FFF2-40B4-BE49-F238E27FC236}">
                <a16:creationId xmlns:a16="http://schemas.microsoft.com/office/drawing/2014/main" id="{9F2B88E9-63B7-4D10-9284-9892000465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3924" y="2963086"/>
            <a:ext cx="218900" cy="218900"/>
          </a:xfrm>
          <a:prstGeom prst="rect">
            <a:avLst/>
          </a:prstGeom>
        </p:spPr>
      </p:pic>
      <p:pic>
        <p:nvPicPr>
          <p:cNvPr id="12" name="Elemento grafico 11" descr="Mondo">
            <a:extLst>
              <a:ext uri="{FF2B5EF4-FFF2-40B4-BE49-F238E27FC236}">
                <a16:creationId xmlns:a16="http://schemas.microsoft.com/office/drawing/2014/main" id="{431A36CF-2D83-466A-9AD1-F569C8D438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3924" y="4284051"/>
            <a:ext cx="231342" cy="2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48062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</TotalTime>
  <Words>977</Words>
  <Application>Microsoft Office PowerPoint</Application>
  <PresentationFormat>Widescreen</PresentationFormat>
  <Paragraphs>153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Courier New</vt:lpstr>
      <vt:lpstr>Tahoma</vt:lpstr>
      <vt:lpstr>Times New Roman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 CAMPOREALE</dc:creator>
  <cp:lastModifiedBy>Marisannas Bimbo</cp:lastModifiedBy>
  <cp:revision>121</cp:revision>
  <dcterms:created xsi:type="dcterms:W3CDTF">2022-06-19T20:19:46Z</dcterms:created>
  <dcterms:modified xsi:type="dcterms:W3CDTF">2022-06-28T10:27:24Z</dcterms:modified>
</cp:coreProperties>
</file>