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6" r:id="rId5"/>
    <p:sldId id="267" r:id="rId6"/>
    <p:sldId id="268" r:id="rId7"/>
    <p:sldId id="269" r:id="rId8"/>
    <p:sldId id="270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513"/>
    <a:srgbClr val="7910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431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80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83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7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63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63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281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52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48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553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5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35F587C-C68E-408C-A524-109765B5AF3C}" type="datetimeFigureOut">
              <a:rPr lang="it-IT" smtClean="0"/>
              <a:t>28/06/2022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80C7310-3A22-4FFB-A161-8C9081050C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0977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119270" y="636103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 »</a:t>
            </a:r>
            <a:endParaRPr lang="it-IT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8E709FA-456A-4C14-9C1D-362917F4FA49}"/>
              </a:ext>
            </a:extLst>
          </p:cNvPr>
          <p:cNvSpPr/>
          <p:nvPr/>
        </p:nvSpPr>
        <p:spPr>
          <a:xfrm>
            <a:off x="3279700" y="1030651"/>
            <a:ext cx="8283037" cy="36009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PIANO DI</a:t>
            </a:r>
          </a:p>
          <a:p>
            <a:pPr algn="ctr"/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IMPLEMENTAZIONE</a:t>
            </a:r>
          </a:p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Misure Minime di Sicurezza</a:t>
            </a:r>
          </a:p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ICT</a:t>
            </a:r>
          </a:p>
          <a:p>
            <a:pPr algn="ctr"/>
            <a:r>
              <a:rPr lang="it-IT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</a:t>
            </a:r>
            <a:r>
              <a:rPr lang="it-IT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er le Pubbliche Amministrazioni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E4E83233-68C6-41EF-A337-DAC86D6E68E7}"/>
              </a:ext>
            </a:extLst>
          </p:cNvPr>
          <p:cNvSpPr/>
          <p:nvPr/>
        </p:nvSpPr>
        <p:spPr>
          <a:xfrm>
            <a:off x="6211300" y="5968156"/>
            <a:ext cx="369203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40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a.s.</a:t>
            </a:r>
            <a:r>
              <a:rPr lang="it-IT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2021-2022</a:t>
            </a:r>
            <a:endParaRPr lang="it-IT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744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062FF00C-95B1-44F0-8BA8-6B6375001C26}"/>
              </a:ext>
            </a:extLst>
          </p:cNvPr>
          <p:cNvSpPr/>
          <p:nvPr/>
        </p:nvSpPr>
        <p:spPr>
          <a:xfrm rot="305168">
            <a:off x="337625" y="438546"/>
            <a:ext cx="4740812" cy="759655"/>
          </a:xfrm>
          <a:prstGeom prst="rect">
            <a:avLst/>
          </a:prstGeom>
          <a:scene3d>
            <a:camera prst="isometricOffAxis2To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976A37A7-D75E-445A-A52D-871611AC3BE0}"/>
              </a:ext>
            </a:extLst>
          </p:cNvPr>
          <p:cNvSpPr/>
          <p:nvPr/>
        </p:nvSpPr>
        <p:spPr>
          <a:xfrm>
            <a:off x="5275385" y="478302"/>
            <a:ext cx="2588455" cy="12660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F0551C7-D655-45A2-B9F8-71A82EBE3901}"/>
              </a:ext>
            </a:extLst>
          </p:cNvPr>
          <p:cNvSpPr/>
          <p:nvPr/>
        </p:nvSpPr>
        <p:spPr>
          <a:xfrm>
            <a:off x="7468592" y="692038"/>
            <a:ext cx="3040381" cy="652889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pentagono 9">
            <a:extLst>
              <a:ext uri="{FF2B5EF4-FFF2-40B4-BE49-F238E27FC236}">
                <a16:creationId xmlns:a16="http://schemas.microsoft.com/office/drawing/2014/main" id="{F4BB1015-896A-43D2-A352-8829928856D3}"/>
              </a:ext>
            </a:extLst>
          </p:cNvPr>
          <p:cNvSpPr/>
          <p:nvPr/>
        </p:nvSpPr>
        <p:spPr>
          <a:xfrm>
            <a:off x="337625" y="2307102"/>
            <a:ext cx="5908430" cy="289794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con due angoli in diagonale arrotondati 10">
            <a:extLst>
              <a:ext uri="{FF2B5EF4-FFF2-40B4-BE49-F238E27FC236}">
                <a16:creationId xmlns:a16="http://schemas.microsoft.com/office/drawing/2014/main" id="{D7D53C45-14BD-47A3-8D2F-5557E3A9D3B9}"/>
              </a:ext>
            </a:extLst>
          </p:cNvPr>
          <p:cNvSpPr/>
          <p:nvPr/>
        </p:nvSpPr>
        <p:spPr>
          <a:xfrm>
            <a:off x="6569612" y="1434903"/>
            <a:ext cx="5162843" cy="4944795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640EE280-9AAB-4AA9-9D92-4B2A340C4CFC}"/>
              </a:ext>
            </a:extLst>
          </p:cNvPr>
          <p:cNvSpPr txBox="1"/>
          <p:nvPr/>
        </p:nvSpPr>
        <p:spPr>
          <a:xfrm>
            <a:off x="436099" y="555671"/>
            <a:ext cx="4740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/>
              <a:t>AMBITI DI INTERVENTO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6CA2000-68D0-470C-A38C-607F64088514}"/>
              </a:ext>
            </a:extLst>
          </p:cNvPr>
          <p:cNvSpPr txBox="1"/>
          <p:nvPr/>
        </p:nvSpPr>
        <p:spPr>
          <a:xfrm>
            <a:off x="710419" y="2498292"/>
            <a:ext cx="3995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 </a:t>
            </a:r>
            <a:r>
              <a:rPr lang="it-IT" sz="2400" b="1" dirty="0"/>
              <a:t>Formazione interna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sz="2400" b="1" dirty="0"/>
          </a:p>
          <a:p>
            <a:endParaRPr lang="it-IT" sz="24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2400" b="1" dirty="0"/>
              <a:t>Coinvolgimento della</a:t>
            </a:r>
          </a:p>
          <a:p>
            <a:r>
              <a:rPr lang="it-IT" sz="2400" b="1" dirty="0"/>
              <a:t>   Comunità scolastica</a:t>
            </a:r>
          </a:p>
          <a:p>
            <a:endParaRPr lang="it-IT" sz="2400" b="1" dirty="0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00823CE-6020-4039-BD11-12F09E7CAE2E}"/>
              </a:ext>
            </a:extLst>
          </p:cNvPr>
          <p:cNvSpPr txBox="1"/>
          <p:nvPr/>
        </p:nvSpPr>
        <p:spPr>
          <a:xfrm>
            <a:off x="6907236" y="2661424"/>
            <a:ext cx="45743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it-IT" sz="2000" b="1" dirty="0">
              <a:solidFill>
                <a:srgbClr val="B01513"/>
              </a:solidFill>
            </a:endParaRPr>
          </a:p>
          <a:p>
            <a:pPr marL="285750" indent="-285750">
              <a:buFontTx/>
              <a:buChar char="-"/>
            </a:pPr>
            <a:r>
              <a:rPr lang="it-IT" sz="2000" b="1" dirty="0">
                <a:solidFill>
                  <a:srgbClr val="B01513"/>
                </a:solidFill>
              </a:rPr>
              <a:t>Responsabile Piano di implementazione: Misure Minime di Sicurezza ICT</a:t>
            </a:r>
          </a:p>
          <a:p>
            <a:r>
              <a:rPr lang="it-IT" sz="2000" b="1" dirty="0">
                <a:solidFill>
                  <a:srgbClr val="B01513"/>
                </a:solidFill>
              </a:rPr>
              <a:t>    per le Pubbliche Amministrazioni</a:t>
            </a:r>
            <a:endParaRPr lang="it-IT" sz="2000" dirty="0">
              <a:solidFill>
                <a:srgbClr val="B01513"/>
              </a:solidFill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B3E226B-F296-4308-B7B5-E210B1C0DD61}"/>
              </a:ext>
            </a:extLst>
          </p:cNvPr>
          <p:cNvSpPr txBox="1"/>
          <p:nvPr/>
        </p:nvSpPr>
        <p:spPr>
          <a:xfrm rot="830139">
            <a:off x="8004274" y="788569"/>
            <a:ext cx="2941983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</a:t>
            </a:r>
            <a:r>
              <a:rPr lang="it-IT" sz="1400" b="1" dirty="0">
                <a:solidFill>
                  <a:srgbClr val="B01513"/>
                </a:solidFill>
              </a:rPr>
              <a:t>REFERENTE: </a:t>
            </a:r>
          </a:p>
          <a:p>
            <a:r>
              <a:rPr lang="it-IT" sz="1100" b="1" dirty="0">
                <a:solidFill>
                  <a:srgbClr val="B01513"/>
                </a:solidFill>
              </a:rPr>
              <a:t>Gennaro CAMPOREALE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11154EF-6AC0-4419-8551-8955138A3BC9}"/>
              </a:ext>
            </a:extLst>
          </p:cNvPr>
          <p:cNvSpPr txBox="1"/>
          <p:nvPr/>
        </p:nvSpPr>
        <p:spPr>
          <a:xfrm>
            <a:off x="7982552" y="4604881"/>
            <a:ext cx="2666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i="0" u="none" strike="noStrike" baseline="0" dirty="0">
                <a:solidFill>
                  <a:srgbClr val="B01513"/>
                </a:solidFill>
                <a:latin typeface="Tahoma" panose="020B0604030504040204" pitchFamily="34" charset="0"/>
              </a:rPr>
              <a:t>DIRETTIVA del Presidente del Consiglio dei Ministri del 1 agosto 2015</a:t>
            </a:r>
            <a:endParaRPr lang="it-IT" b="1" dirty="0">
              <a:solidFill>
                <a:srgbClr val="B015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35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56AD62-21DB-42C9-BCA7-CE985213D175}"/>
              </a:ext>
            </a:extLst>
          </p:cNvPr>
          <p:cNvSpPr txBox="1"/>
          <p:nvPr/>
        </p:nvSpPr>
        <p:spPr>
          <a:xfrm>
            <a:off x="590843" y="430631"/>
            <a:ext cx="5505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FORMAZIONE INTERNA</a:t>
            </a:r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C3A5AE7C-EFE1-4006-87F8-56DF96D155BC}"/>
              </a:ext>
            </a:extLst>
          </p:cNvPr>
          <p:cNvSpPr/>
          <p:nvPr/>
        </p:nvSpPr>
        <p:spPr>
          <a:xfrm>
            <a:off x="3690729" y="1547805"/>
            <a:ext cx="4134679" cy="4585317"/>
          </a:xfrm>
          <a:prstGeom prst="round2Diag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6991444-C317-4C90-B0FE-E4479CA525F2}"/>
              </a:ext>
            </a:extLst>
          </p:cNvPr>
          <p:cNvSpPr txBox="1"/>
          <p:nvPr/>
        </p:nvSpPr>
        <p:spPr>
          <a:xfrm>
            <a:off x="3929268" y="2132303"/>
            <a:ext cx="365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PERSONALE ATA: amministrativi</a:t>
            </a:r>
          </a:p>
          <a:p>
            <a:endParaRPr lang="it-IT" b="1" dirty="0"/>
          </a:p>
          <a:p>
            <a:endParaRPr lang="it-IT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sz="1800" dirty="0">
                <a:effectLst/>
              </a:rPr>
              <a:t>aggiornare l’inventario dei dispositivi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Correzione contro le vulnerabilità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Difese contro i malware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-IT" dirty="0"/>
              <a:t>Protezione dati e copie sicurezza</a:t>
            </a:r>
          </a:p>
        </p:txBody>
      </p:sp>
    </p:spTree>
    <p:extLst>
      <p:ext uri="{BB962C8B-B14F-4D97-AF65-F5344CB8AC3E}">
        <p14:creationId xmlns:p14="http://schemas.microsoft.com/office/powerpoint/2010/main" val="30806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699A3F0-292C-4B6A-A19B-3F15B3B3C8C5}"/>
              </a:ext>
            </a:extLst>
          </p:cNvPr>
          <p:cNvSpPr txBox="1"/>
          <p:nvPr/>
        </p:nvSpPr>
        <p:spPr>
          <a:xfrm>
            <a:off x="294604" y="1735882"/>
            <a:ext cx="356501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PIANO</a:t>
            </a:r>
          </a:p>
          <a:p>
            <a:r>
              <a:rPr lang="it-IT" sz="2000" b="1" dirty="0"/>
              <a:t>DI</a:t>
            </a:r>
          </a:p>
          <a:p>
            <a:r>
              <a:rPr lang="it-IT" sz="2000" b="1" dirty="0"/>
              <a:t>IMPLEMENTAZIONE:</a:t>
            </a:r>
          </a:p>
          <a:p>
            <a:r>
              <a:rPr lang="it-IT" sz="1600" b="1" dirty="0"/>
              <a:t>Misure Minime di</a:t>
            </a:r>
          </a:p>
          <a:p>
            <a:r>
              <a:rPr lang="it-IT" sz="1600" b="1" dirty="0"/>
              <a:t>Sicurezza ICT  </a:t>
            </a:r>
          </a:p>
          <a:p>
            <a:r>
              <a:rPr lang="it-IT" sz="1600" b="1" dirty="0"/>
              <a:t>per le Pubbliche </a:t>
            </a:r>
          </a:p>
          <a:p>
            <a:r>
              <a:rPr lang="it-IT" sz="1600" b="1" dirty="0"/>
              <a:t>Amministrazioni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id="{71577D28-907C-4522-9F39-4042EEC466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226242"/>
              </p:ext>
            </p:extLst>
          </p:nvPr>
        </p:nvGraphicFramePr>
        <p:xfrm>
          <a:off x="2693169" y="1381809"/>
          <a:ext cx="8571179" cy="51807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6598">
                  <a:extLst>
                    <a:ext uri="{9D8B030D-6E8A-4147-A177-3AD203B41FA5}">
                      <a16:colId xmlns:a16="http://schemas.microsoft.com/office/drawing/2014/main" val="2927895663"/>
                    </a:ext>
                  </a:extLst>
                </a:gridCol>
                <a:gridCol w="1448336">
                  <a:extLst>
                    <a:ext uri="{9D8B030D-6E8A-4147-A177-3AD203B41FA5}">
                      <a16:colId xmlns:a16="http://schemas.microsoft.com/office/drawing/2014/main" val="1273106319"/>
                    </a:ext>
                  </a:extLst>
                </a:gridCol>
                <a:gridCol w="2395594">
                  <a:extLst>
                    <a:ext uri="{9D8B030D-6E8A-4147-A177-3AD203B41FA5}">
                      <a16:colId xmlns:a16="http://schemas.microsoft.com/office/drawing/2014/main" val="2682666082"/>
                    </a:ext>
                  </a:extLst>
                </a:gridCol>
                <a:gridCol w="2650651">
                  <a:extLst>
                    <a:ext uri="{9D8B030D-6E8A-4147-A177-3AD203B41FA5}">
                      <a16:colId xmlns:a16="http://schemas.microsoft.com/office/drawing/2014/main" val="1892374010"/>
                    </a:ext>
                  </a:extLst>
                </a:gridCol>
              </a:tblGrid>
              <a:tr h="10907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        MISURE MINIME DI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        SICUREZZA ICT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DESCRIZIONE MODALITA’ DI IMPLEMENTAZIONE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DESCRIZIONE COMPITI ASSEGNATI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Stato di attuazione al 20 giugno 2022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extLst>
                  <a:ext uri="{0D108BD9-81ED-4DB2-BD59-A6C34878D82A}">
                    <a16:rowId xmlns:a16="http://schemas.microsoft.com/office/drawing/2014/main" val="1622418795"/>
                  </a:ext>
                </a:extLst>
              </a:tr>
              <a:tr h="4090034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 INVENTARIO DEI DISPOSITIVI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INVENTARIO DEI SOFTWARE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implementare e aggiornare l’inventario dei dispositivi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Per ogni dispositivo fisso e mobile, indicare: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Ubicazione e Nominativo della persona a cui è assegnato il dispositivo o del referente per i dispositivi dei laboratori.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 Tipologia, marca e n. inventario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       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Sistema operativo installato, IP assegnato, software installati.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Software per la protezione, valutazione e correzione continua delle vulnerabilità  e difese contro i malware</a:t>
                      </a:r>
                      <a:endParaRPr lang="it-IT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Uffici:       1  2 </a:t>
                      </a:r>
                      <a:r>
                        <a:rPr lang="it-IT" sz="1600" dirty="0">
                          <a:effectLst/>
                        </a:rPr>
                        <a:t>3</a:t>
                      </a:r>
                      <a:r>
                        <a:rPr lang="it-IT" sz="900" dirty="0">
                          <a:effectLst/>
                        </a:rPr>
                        <a:t> 4 5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Laboratori  1  2 </a:t>
                      </a:r>
                      <a:r>
                        <a:rPr lang="it-IT" sz="1800" dirty="0">
                          <a:effectLst/>
                        </a:rPr>
                        <a:t>3</a:t>
                      </a:r>
                      <a:r>
                        <a:rPr lang="it-IT" sz="900" dirty="0">
                          <a:effectLst/>
                        </a:rPr>
                        <a:t> 4 5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Dispositivi mobili </a:t>
                      </a:r>
                      <a:r>
                        <a:rPr lang="it-IT" sz="1600" dirty="0">
                          <a:effectLst/>
                        </a:rPr>
                        <a:t>1</a:t>
                      </a:r>
                      <a:r>
                        <a:rPr lang="it-IT" sz="900" dirty="0">
                          <a:effectLst/>
                        </a:rPr>
                        <a:t>  2 3 4 5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L’inventario dei dispositivi è in situazione di continuo work progress: viene aggiornato periodicamente con l’arrivo di nuovi dispositivi e/o di software installati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900" dirty="0">
                          <a:effectLst/>
                        </a:rPr>
                        <a:t> </a:t>
                      </a:r>
                      <a:endParaRPr lang="it-IT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55" marR="53755" marT="0" marB="0"/>
                </a:tc>
                <a:extLst>
                  <a:ext uri="{0D108BD9-81ED-4DB2-BD59-A6C34878D82A}">
                    <a16:rowId xmlns:a16="http://schemas.microsoft.com/office/drawing/2014/main" val="1158526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31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02EDEB-AB66-4A9E-9747-4EDD0A65487D}"/>
              </a:ext>
            </a:extLst>
          </p:cNvPr>
          <p:cNvSpPr txBox="1"/>
          <p:nvPr/>
        </p:nvSpPr>
        <p:spPr>
          <a:xfrm>
            <a:off x="294604" y="1735881"/>
            <a:ext cx="356501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PIANO</a:t>
            </a:r>
          </a:p>
          <a:p>
            <a:r>
              <a:rPr lang="it-IT" sz="2000" b="1" dirty="0"/>
              <a:t>DI</a:t>
            </a:r>
          </a:p>
          <a:p>
            <a:r>
              <a:rPr lang="it-IT" sz="2000" b="1" dirty="0"/>
              <a:t>IMPLEMENTAZIONE:</a:t>
            </a:r>
          </a:p>
          <a:p>
            <a:r>
              <a:rPr lang="it-IT" sz="1600" b="1" dirty="0"/>
              <a:t>Misure Minime di</a:t>
            </a:r>
          </a:p>
          <a:p>
            <a:r>
              <a:rPr lang="it-IT" sz="1600" b="1" dirty="0"/>
              <a:t>Sicurezza ICT  </a:t>
            </a:r>
          </a:p>
          <a:p>
            <a:r>
              <a:rPr lang="it-IT" sz="1600" b="1" dirty="0"/>
              <a:t>per le Pubbliche </a:t>
            </a:r>
          </a:p>
          <a:p>
            <a:r>
              <a:rPr lang="it-IT" sz="1600" b="1" dirty="0"/>
              <a:t>Amministrazioni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F45801B2-9EEE-4675-B0A0-CF0DBB5E6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820169"/>
              </p:ext>
            </p:extLst>
          </p:nvPr>
        </p:nvGraphicFramePr>
        <p:xfrm>
          <a:off x="2769573" y="1577009"/>
          <a:ext cx="8349002" cy="4696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7021">
                  <a:extLst>
                    <a:ext uri="{9D8B030D-6E8A-4147-A177-3AD203B41FA5}">
                      <a16:colId xmlns:a16="http://schemas.microsoft.com/office/drawing/2014/main" val="4028200634"/>
                    </a:ext>
                  </a:extLst>
                </a:gridCol>
                <a:gridCol w="1322237">
                  <a:extLst>
                    <a:ext uri="{9D8B030D-6E8A-4147-A177-3AD203B41FA5}">
                      <a16:colId xmlns:a16="http://schemas.microsoft.com/office/drawing/2014/main" val="440568567"/>
                    </a:ext>
                  </a:extLst>
                </a:gridCol>
                <a:gridCol w="2419872">
                  <a:extLst>
                    <a:ext uri="{9D8B030D-6E8A-4147-A177-3AD203B41FA5}">
                      <a16:colId xmlns:a16="http://schemas.microsoft.com/office/drawing/2014/main" val="2675145035"/>
                    </a:ext>
                  </a:extLst>
                </a:gridCol>
                <a:gridCol w="2419872">
                  <a:extLst>
                    <a:ext uri="{9D8B030D-6E8A-4147-A177-3AD203B41FA5}">
                      <a16:colId xmlns:a16="http://schemas.microsoft.com/office/drawing/2014/main" val="1794614244"/>
                    </a:ext>
                  </a:extLst>
                </a:gridCol>
              </a:tblGrid>
              <a:tr h="8689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      MISURE MINIME DI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       SICUREZZA ICT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DESCRIZIONE MODALITA’ DI IMPLEMENTAZIONE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DESCRIZIONE COMPITI ASSEGNATI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Stato di attuazione al 20 giugno 2022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extLst>
                  <a:ext uri="{0D108BD9-81ED-4DB2-BD59-A6C34878D82A}">
                    <a16:rowId xmlns:a16="http://schemas.microsoft.com/office/drawing/2014/main" val="742760201"/>
                  </a:ext>
                </a:extLst>
              </a:tr>
              <a:tr h="653438">
                <a:tc rowSpan="5"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VALUTAZIONE E CORREZIONE CONTINUA DELLA VULNERABILITA’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DIFESE CONTRO I MALWARE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Eseguire periodicamente la ricerca delle vulnerabilità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Assicurare che gli strumenti di scansione delle vulnerabilità  utilizzati siano regolarmente aggiornati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1.Assicurarsi che: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a.Il sistema operativo sia aggiornato.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 rowSpan="3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lphaLcPeriod"/>
                      </a:pPr>
                      <a:r>
                        <a:rPr lang="it-IT" sz="700">
                          <a:effectLst/>
                        </a:rPr>
                        <a:t>Aggiornamento sistema operativo: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Uffici 1  2 3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Laboratori  1  2 </a:t>
                      </a:r>
                      <a:r>
                        <a:rPr lang="it-IT" sz="800">
                          <a:effectLst/>
                        </a:rPr>
                        <a:t>3</a:t>
                      </a:r>
                      <a:r>
                        <a:rPr lang="it-IT" sz="700">
                          <a:effectLst/>
                        </a:rPr>
                        <a:t>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600">
                          <a:effectLst/>
                        </a:rPr>
                        <a:t>Dispositivi mobili </a:t>
                      </a:r>
                      <a:r>
                        <a:rPr lang="it-IT" sz="700">
                          <a:effectLst/>
                        </a:rPr>
                        <a:t>1  2 3 4 </a:t>
                      </a:r>
                      <a:r>
                        <a:rPr lang="it-IT" sz="11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b.c . Installazione antivirus e anti-malware.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Uffici 1  2 3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Laboratori  1  2 </a:t>
                      </a:r>
                      <a:r>
                        <a:rPr lang="it-IT" sz="800">
                          <a:effectLst/>
                        </a:rPr>
                        <a:t>3</a:t>
                      </a:r>
                      <a:r>
                        <a:rPr lang="it-IT" sz="700">
                          <a:effectLst/>
                        </a:rPr>
                        <a:t> </a:t>
                      </a:r>
                      <a:r>
                        <a:rPr lang="it-IT" sz="1200">
                          <a:effectLst/>
                        </a:rPr>
                        <a:t>4</a:t>
                      </a:r>
                      <a:r>
                        <a:rPr lang="it-IT" sz="700">
                          <a:effectLst/>
                        </a:rPr>
                        <a:t> </a:t>
                      </a:r>
                      <a:r>
                        <a:rPr lang="it-IT" sz="8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600">
                          <a:effectLst/>
                        </a:rPr>
                        <a:t>Dispositivi mobili </a:t>
                      </a:r>
                      <a:r>
                        <a:rPr lang="it-IT" sz="700">
                          <a:effectLst/>
                        </a:rPr>
                        <a:t>1  2 3 </a:t>
                      </a:r>
                      <a:r>
                        <a:rPr lang="it-IT" sz="1200">
                          <a:effectLst/>
                        </a:rPr>
                        <a:t>4</a:t>
                      </a:r>
                      <a:r>
                        <a:rPr lang="it-IT" sz="700">
                          <a:effectLst/>
                        </a:rPr>
                        <a:t> </a:t>
                      </a:r>
                      <a:r>
                        <a:rPr lang="it-IT" sz="8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extLst>
                  <a:ext uri="{0D108BD9-81ED-4DB2-BD59-A6C34878D82A}">
                    <a16:rowId xmlns:a16="http://schemas.microsoft.com/office/drawing/2014/main" val="2229956117"/>
                  </a:ext>
                </a:extLst>
              </a:tr>
              <a:tr h="7800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b.La propria postazione di lavoro sia dotata di antivirus e anti-Malware e che questo sia aggiornato per una periodica scansione.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800795"/>
                  </a:ext>
                </a:extLst>
              </a:tr>
              <a:tr h="73961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c. Tutti i dispositivi sono dotati di antivirus (Microsoft Window defender)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636697"/>
                  </a:ext>
                </a:extLst>
              </a:tr>
              <a:tr h="76033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2.Scansionare periodicamente per la ricerca virus le postazioni ei dispositivi di lavoro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>
                  <a:txBody>
                    <a:bodyPr/>
                    <a:lstStyle/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Uffici 1  2 3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Laboratori  1  2 3 4 </a:t>
                      </a:r>
                      <a:r>
                        <a:rPr lang="it-IT" sz="11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Dispositivi mobili 1  2 3 </a:t>
                      </a:r>
                      <a:r>
                        <a:rPr lang="it-IT" sz="800">
                          <a:effectLst/>
                        </a:rPr>
                        <a:t>4</a:t>
                      </a:r>
                      <a:r>
                        <a:rPr lang="it-IT" sz="7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5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extLst>
                  <a:ext uri="{0D108BD9-81ED-4DB2-BD59-A6C34878D82A}">
                    <a16:rowId xmlns:a16="http://schemas.microsoft.com/office/drawing/2014/main" val="2927873417"/>
                  </a:ext>
                </a:extLst>
              </a:tr>
              <a:tr h="88486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3.Usare con molta cautela supporti removibili quali chiavette usb e/o hard disk esterni: al momento della connessione di un supporto removibile avviare una scansione completa dello stesso attraverso il software antivirus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tc>
                  <a:txBody>
                    <a:bodyPr/>
                    <a:lstStyle/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Uffici 1  2 3 4 </a:t>
                      </a:r>
                      <a:r>
                        <a:rPr lang="it-IT" sz="1100" dirty="0">
                          <a:effectLst/>
                        </a:rPr>
                        <a:t>5</a:t>
                      </a:r>
                      <a:endParaRPr lang="it-IT" sz="700" dirty="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Laboratori  1  2 3 </a:t>
                      </a:r>
                      <a:r>
                        <a:rPr lang="it-IT" sz="1200" dirty="0">
                          <a:effectLst/>
                        </a:rPr>
                        <a:t>4</a:t>
                      </a:r>
                      <a:r>
                        <a:rPr lang="it-IT" sz="700" dirty="0">
                          <a:effectLst/>
                        </a:rPr>
                        <a:t> 5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Dispositivi mobili 1  2 3 </a:t>
                      </a:r>
                      <a:r>
                        <a:rPr lang="it-IT" sz="1200" dirty="0">
                          <a:effectLst/>
                        </a:rPr>
                        <a:t>4</a:t>
                      </a:r>
                      <a:r>
                        <a:rPr lang="it-IT" sz="700" dirty="0">
                          <a:effectLst/>
                        </a:rPr>
                        <a:t> 5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299" marR="46299" marT="0" marB="0"/>
                </a:tc>
                <a:extLst>
                  <a:ext uri="{0D108BD9-81ED-4DB2-BD59-A6C34878D82A}">
                    <a16:rowId xmlns:a16="http://schemas.microsoft.com/office/drawing/2014/main" val="1127547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566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6D1E010-C1A9-47D1-9BE6-42A58729F4B9}"/>
              </a:ext>
            </a:extLst>
          </p:cNvPr>
          <p:cNvSpPr txBox="1"/>
          <p:nvPr/>
        </p:nvSpPr>
        <p:spPr>
          <a:xfrm>
            <a:off x="294604" y="1696125"/>
            <a:ext cx="356501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PIANO</a:t>
            </a:r>
          </a:p>
          <a:p>
            <a:r>
              <a:rPr lang="it-IT" sz="2000" b="1" dirty="0"/>
              <a:t>DI</a:t>
            </a:r>
          </a:p>
          <a:p>
            <a:r>
              <a:rPr lang="it-IT" sz="2000" b="1" dirty="0"/>
              <a:t>IMPLEMENTAZIONE:</a:t>
            </a:r>
          </a:p>
          <a:p>
            <a:r>
              <a:rPr lang="it-IT" sz="1600" b="1" dirty="0"/>
              <a:t>Misure Minime di</a:t>
            </a:r>
          </a:p>
          <a:p>
            <a:r>
              <a:rPr lang="it-IT" sz="1600" b="1" dirty="0"/>
              <a:t>Sicurezza ICT  </a:t>
            </a:r>
          </a:p>
          <a:p>
            <a:r>
              <a:rPr lang="it-IT" sz="1600" b="1" dirty="0"/>
              <a:t>per le Pubbliche </a:t>
            </a:r>
          </a:p>
          <a:p>
            <a:r>
              <a:rPr lang="it-IT" sz="1600" b="1" dirty="0"/>
              <a:t>Amministrazioni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34FA4AF5-DB6D-47FC-9EFB-79E4A1BD1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685986"/>
              </p:ext>
            </p:extLst>
          </p:nvPr>
        </p:nvGraphicFramePr>
        <p:xfrm>
          <a:off x="2897376" y="1293225"/>
          <a:ext cx="8207946" cy="54485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3962">
                  <a:extLst>
                    <a:ext uri="{9D8B030D-6E8A-4147-A177-3AD203B41FA5}">
                      <a16:colId xmlns:a16="http://schemas.microsoft.com/office/drawing/2014/main" val="884490516"/>
                    </a:ext>
                  </a:extLst>
                </a:gridCol>
                <a:gridCol w="2011860">
                  <a:extLst>
                    <a:ext uri="{9D8B030D-6E8A-4147-A177-3AD203B41FA5}">
                      <a16:colId xmlns:a16="http://schemas.microsoft.com/office/drawing/2014/main" val="4187040019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1950584535"/>
                    </a:ext>
                  </a:extLst>
                </a:gridCol>
                <a:gridCol w="2226062">
                  <a:extLst>
                    <a:ext uri="{9D8B030D-6E8A-4147-A177-3AD203B41FA5}">
                      <a16:colId xmlns:a16="http://schemas.microsoft.com/office/drawing/2014/main" val="4274436117"/>
                    </a:ext>
                  </a:extLst>
                </a:gridCol>
              </a:tblGrid>
              <a:tr h="905533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MISURE MINIME DI SICUREZZA ICT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DESCRIZIONE MODALITA’ DI IMPLEMENTAZIONE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DESCRIZIONE COMPITI ASSEGNATI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Stato di attuazione al 20 giugno 2022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extLst>
                  <a:ext uri="{0D108BD9-81ED-4DB2-BD59-A6C34878D82A}">
                    <a16:rowId xmlns:a16="http://schemas.microsoft.com/office/drawing/2014/main" val="2486211284"/>
                  </a:ext>
                </a:extLst>
              </a:tr>
              <a:tr h="2139904">
                <a:tc rowSpan="3">
                  <a:txBody>
                    <a:bodyPr/>
                    <a:lstStyle/>
                    <a:p>
                      <a:pPr marL="23495" indent="9017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marL="23495" indent="9017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marL="23495" indent="901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marL="23495" indent="901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700" dirty="0">
                        <a:effectLst/>
                      </a:endParaRPr>
                    </a:p>
                    <a:p>
                      <a:pPr marL="23495" indent="901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 VALUTAZIONE E CORREZIONE    </a:t>
                      </a:r>
                      <a:br>
                        <a:rPr lang="it-IT" sz="700" dirty="0">
                          <a:effectLst/>
                        </a:rPr>
                      </a:br>
                      <a:r>
                        <a:rPr lang="it-IT" sz="700" dirty="0">
                          <a:effectLst/>
                        </a:rPr>
                        <a:t>    CONTINUA DELLA VULNERABILITA’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marL="293370" algn="l">
                        <a:lnSpc>
                          <a:spcPct val="107000"/>
                        </a:lnSpc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marL="29337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      DIFESE CONTRO I MALWARE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usare strumenti di filtraggio che operano sull’intero flusso del traffico di rete per impedire che il codice malevolo raggiunga gli host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a.disattivare l’apertura automatica dei messaggi di posta elettronica.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b.disattivare l’anteprima automatica dei contenuti dei file.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c.filtrare il contenuto dei messaggi di posta prima che questi raggiungano la casella del destinatario, prevedendo l’impiego di strumenti antispam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d.non dare seguito all’apertura di file non attesi, dalla dubbia provenienza o che giungano da caselle non note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Uffici 1  2 3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La posta in entrata e in uscita dai dispositivi ubicati negli uffici viene filtrata e protetta da anti- malware inserito nel pacchetto AXIOS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extLst>
                  <a:ext uri="{0D108BD9-81ED-4DB2-BD59-A6C34878D82A}">
                    <a16:rowId xmlns:a16="http://schemas.microsoft.com/office/drawing/2014/main" val="3023231701"/>
                  </a:ext>
                </a:extLst>
              </a:tr>
              <a:tr h="1408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a.Non installare software sulle proprie postazioni di lavoro, soprattutto se  a seguito di sollecitazioni via e-mail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b.Non dare seguito alle richieste incluse nei messaggi: </a:t>
                      </a:r>
                      <a:r>
                        <a:rPr lang="it-IT" sz="500">
                          <a:effectLst/>
                        </a:rPr>
                        <a:t>nel caso in cui le richieste provengano da parte del personale tecnico dell’Amministrazione, verificare attentamente il contesto: l’email era attesa? Il software da installare ha un fine specifico? Eventuali link nell’e-mail puntano ai siti conosciuti? Il mittente è corretto?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lphaLcPeriod"/>
                      </a:pPr>
                      <a:r>
                        <a:rPr lang="it-IT" sz="700">
                          <a:effectLst/>
                        </a:rPr>
                        <a:t>Installazione di software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Uffici 1  2 3 4 </a:t>
                      </a:r>
                      <a:r>
                        <a:rPr lang="it-IT" sz="11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Laboratori  1  2 3 </a:t>
                      </a:r>
                      <a:r>
                        <a:rPr lang="it-IT" sz="1000">
                          <a:effectLst/>
                        </a:rPr>
                        <a:t>4</a:t>
                      </a:r>
                      <a:r>
                        <a:rPr lang="it-IT" sz="700">
                          <a:effectLst/>
                        </a:rPr>
                        <a:t> 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500">
                          <a:effectLst/>
                        </a:rPr>
                        <a:t>   Dispositivi mobili </a:t>
                      </a:r>
                      <a:r>
                        <a:rPr lang="it-IT" sz="700">
                          <a:effectLst/>
                        </a:rPr>
                        <a:t>1  2 3 </a:t>
                      </a:r>
                      <a:r>
                        <a:rPr lang="it-IT" sz="1000">
                          <a:effectLst/>
                        </a:rPr>
                        <a:t>4</a:t>
                      </a:r>
                      <a:r>
                        <a:rPr lang="it-IT" sz="700">
                          <a:effectLst/>
                        </a:rPr>
                        <a:t> 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b.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700">
                          <a:effectLst/>
                        </a:rPr>
                        <a:t>Uffici 1  2 3 4 </a:t>
                      </a:r>
                      <a:r>
                        <a:rPr lang="it-IT" sz="1100">
                          <a:effectLst/>
                        </a:rPr>
                        <a:t>5</a:t>
                      </a:r>
                      <a:endParaRPr lang="it-IT" sz="70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extLst>
                  <a:ext uri="{0D108BD9-81ED-4DB2-BD59-A6C34878D82A}">
                    <a16:rowId xmlns:a16="http://schemas.microsoft.com/office/drawing/2014/main" val="3670387061"/>
                  </a:ext>
                </a:extLst>
              </a:tr>
              <a:tr h="99432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Bloccare il traffico da e verso url presenti in una  blacklist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>
                          <a:effectLst/>
                        </a:rPr>
                        <a:t> Nei laboratori didattici frequentati dai minori, attivare un antivirus con funzioni di filtraggio e una blacklist con gli URL da bloccare.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340610" algn="l"/>
                        </a:tabLst>
                      </a:pPr>
                      <a:r>
                        <a:rPr lang="it-IT" sz="700">
                          <a:effectLst/>
                        </a:rPr>
                        <a:t> </a:t>
                      </a:r>
                      <a:endParaRPr lang="it-IT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600" dirty="0">
                          <a:effectLst/>
                        </a:rPr>
                        <a:t>              </a:t>
                      </a:r>
                      <a:r>
                        <a:rPr lang="it-IT" sz="700" dirty="0">
                          <a:effectLst/>
                        </a:rPr>
                        <a:t>1 </a:t>
                      </a:r>
                      <a:r>
                        <a:rPr lang="it-IT" sz="800" dirty="0">
                          <a:effectLst/>
                        </a:rPr>
                        <a:t>2</a:t>
                      </a:r>
                      <a:r>
                        <a:rPr lang="it-IT" sz="700" dirty="0">
                          <a:effectLst/>
                        </a:rPr>
                        <a:t> 3 4 5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340610" algn="l"/>
                        </a:tabLs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2340610" algn="l"/>
                        </a:tabLst>
                      </a:pPr>
                      <a:r>
                        <a:rPr lang="it-IT" sz="6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700" dirty="0">
                          <a:effectLst/>
                        </a:rPr>
                        <a:t> </a:t>
                      </a:r>
                      <a:endParaRPr lang="it-IT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56" marR="41156" marT="0" marB="0"/>
                </a:tc>
                <a:extLst>
                  <a:ext uri="{0D108BD9-81ED-4DB2-BD59-A6C34878D82A}">
                    <a16:rowId xmlns:a16="http://schemas.microsoft.com/office/drawing/2014/main" val="2593498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0189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D5812DE-40DC-4CE6-B4D8-F18A683BCD4B}"/>
              </a:ext>
            </a:extLst>
          </p:cNvPr>
          <p:cNvSpPr txBox="1"/>
          <p:nvPr/>
        </p:nvSpPr>
        <p:spPr>
          <a:xfrm>
            <a:off x="294604" y="1722629"/>
            <a:ext cx="356501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PIANO</a:t>
            </a:r>
          </a:p>
          <a:p>
            <a:r>
              <a:rPr lang="it-IT" sz="2000" b="1" dirty="0"/>
              <a:t>DI</a:t>
            </a:r>
          </a:p>
          <a:p>
            <a:r>
              <a:rPr lang="it-IT" sz="2000" b="1" dirty="0"/>
              <a:t>IMPLEMENTAZIONE:</a:t>
            </a:r>
          </a:p>
          <a:p>
            <a:r>
              <a:rPr lang="it-IT" sz="1600" b="1" dirty="0"/>
              <a:t>Misure Minime di</a:t>
            </a:r>
          </a:p>
          <a:p>
            <a:r>
              <a:rPr lang="it-IT" sz="1600" b="1" dirty="0"/>
              <a:t>Sicurezza ICT  </a:t>
            </a:r>
          </a:p>
          <a:p>
            <a:r>
              <a:rPr lang="it-IT" sz="1600" b="1" dirty="0"/>
              <a:t>per le Pubbliche </a:t>
            </a:r>
          </a:p>
          <a:p>
            <a:r>
              <a:rPr lang="it-IT" sz="1600" b="1" dirty="0"/>
              <a:t>Amministrazioni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24A7A74B-3B6D-4FC9-ADEE-8D02A16719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704752"/>
              </p:ext>
            </p:extLst>
          </p:nvPr>
        </p:nvGraphicFramePr>
        <p:xfrm>
          <a:off x="2725024" y="1587371"/>
          <a:ext cx="8698349" cy="4988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8159">
                  <a:extLst>
                    <a:ext uri="{9D8B030D-6E8A-4147-A177-3AD203B41FA5}">
                      <a16:colId xmlns:a16="http://schemas.microsoft.com/office/drawing/2014/main" val="2975996560"/>
                    </a:ext>
                  </a:extLst>
                </a:gridCol>
                <a:gridCol w="2132064">
                  <a:extLst>
                    <a:ext uri="{9D8B030D-6E8A-4147-A177-3AD203B41FA5}">
                      <a16:colId xmlns:a16="http://schemas.microsoft.com/office/drawing/2014/main" val="1241936114"/>
                    </a:ext>
                  </a:extLst>
                </a:gridCol>
                <a:gridCol w="2359063">
                  <a:extLst>
                    <a:ext uri="{9D8B030D-6E8A-4147-A177-3AD203B41FA5}">
                      <a16:colId xmlns:a16="http://schemas.microsoft.com/office/drawing/2014/main" val="1715516072"/>
                    </a:ext>
                  </a:extLst>
                </a:gridCol>
                <a:gridCol w="2359063">
                  <a:extLst>
                    <a:ext uri="{9D8B030D-6E8A-4147-A177-3AD203B41FA5}">
                      <a16:colId xmlns:a16="http://schemas.microsoft.com/office/drawing/2014/main" val="2458834812"/>
                    </a:ext>
                  </a:extLst>
                </a:gridCol>
              </a:tblGrid>
              <a:tr h="859718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dirty="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MISURE MINIME DI SICUREZZA ICT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DESCRIZIONE MODALITA’ DI IMPLEMENTAZIONE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8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DESCRIZIONE COMPITI ASSEGNATI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Stato di attuazione al 20 giugno 2022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extLst>
                  <a:ext uri="{0D108BD9-81ED-4DB2-BD59-A6C34878D82A}">
                    <a16:rowId xmlns:a16="http://schemas.microsoft.com/office/drawing/2014/main" val="692604921"/>
                  </a:ext>
                </a:extLst>
              </a:tr>
              <a:tr h="1030007">
                <a:tc rowSpan="2">
                  <a:txBody>
                    <a:bodyPr/>
                    <a:lstStyle/>
                    <a:p>
                      <a:pPr marL="685800" algn="l">
                        <a:lnSpc>
                          <a:spcPct val="107000"/>
                        </a:lnSpc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marL="6858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     USO APPROPRIATO DEI    </a:t>
                      </a:r>
                      <a:br>
                        <a:rPr lang="it-IT" sz="800">
                          <a:effectLst/>
                        </a:rPr>
                      </a:br>
                      <a:r>
                        <a:rPr lang="it-IT" sz="800">
                          <a:effectLst/>
                        </a:rPr>
                        <a:t>     PRIVILEGI DI </a:t>
                      </a:r>
                      <a:br>
                        <a:rPr lang="it-IT" sz="800">
                          <a:effectLst/>
                        </a:rPr>
                      </a:br>
                      <a:r>
                        <a:rPr lang="it-IT" sz="800">
                          <a:effectLst/>
                        </a:rPr>
                        <a:t>     AMMINISTRATORE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Assegnare a ciascuna utenza solo i privilegi necessari per svolgere le attività previste per essa e conservare le credenziali in modo da garantirne disponibilità e riservatezza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Le credenziali saranno raccolte in busta chiusa e conservate dal responsabile del trattamento.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Per quanto concerne i prodotti Axios le credenziali sono gestite all’interno della base dati, l’accesso è consentito solo tramite  i programmi Axios 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>
                          <a:effectLst/>
                        </a:rPr>
                        <a:t>Uffici 1  2 3 4 </a:t>
                      </a:r>
                      <a:r>
                        <a:rPr lang="it-IT" sz="1300">
                          <a:effectLst/>
                        </a:rPr>
                        <a:t>5</a:t>
                      </a:r>
                      <a:endParaRPr lang="it-IT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extLst>
                  <a:ext uri="{0D108BD9-81ED-4DB2-BD59-A6C34878D82A}">
                    <a16:rowId xmlns:a16="http://schemas.microsoft.com/office/drawing/2014/main" val="172892860"/>
                  </a:ext>
                </a:extLst>
              </a:tr>
              <a:tr h="309858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Per le utenze amministrative, utilizzare credenziali di elevata </a:t>
                      </a:r>
                      <a:r>
                        <a:rPr lang="it-IT" sz="800" dirty="0" err="1">
                          <a:effectLst/>
                        </a:rPr>
                        <a:t>roustezza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it-IT" sz="800" dirty="0">
                          <a:effectLst/>
                        </a:rPr>
                        <a:t>Assicurarsi che: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le proprie password di posta e strumenti di lavoro siano sicure: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lphaLcPeriod"/>
                      </a:pPr>
                      <a:r>
                        <a:rPr lang="it-IT" sz="800" u="sng" dirty="0">
                          <a:effectLst/>
                        </a:rPr>
                        <a:t>Complesse</a:t>
                      </a:r>
                      <a:r>
                        <a:rPr lang="it-IT" sz="800" dirty="0">
                          <a:effectLst/>
                        </a:rPr>
                        <a:t>               ( </a:t>
                      </a:r>
                      <a:r>
                        <a:rPr lang="it-IT" sz="600" dirty="0">
                          <a:effectLst/>
                        </a:rPr>
                        <a:t>presenza di caratteri maiuscoli, minuscoli, numerici e speciali</a:t>
                      </a:r>
                      <a:r>
                        <a:rPr lang="it-IT" sz="800" dirty="0">
                          <a:effectLst/>
                        </a:rPr>
                        <a:t>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lphaLcPeriod"/>
                      </a:pPr>
                      <a:r>
                        <a:rPr lang="it-IT" sz="800" u="sng" dirty="0">
                          <a:effectLst/>
                        </a:rPr>
                        <a:t>Non facilmente individuabili</a:t>
                      </a:r>
                      <a:endParaRPr lang="it-IT" sz="800" dirty="0"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lphaLcPeriod"/>
                      </a:pPr>
                      <a:r>
                        <a:rPr lang="it-IT" sz="800" u="sng" dirty="0">
                          <a:effectLst/>
                        </a:rPr>
                        <a:t>Diverse per servizi</a:t>
                      </a:r>
                      <a:r>
                        <a:rPr lang="it-IT" sz="800" dirty="0">
                          <a:effectLst/>
                        </a:rPr>
                        <a:t> distinti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lphaLcPeriod"/>
                      </a:pPr>
                      <a:r>
                        <a:rPr lang="it-IT" sz="800" u="sng" dirty="0">
                          <a:effectLst/>
                        </a:rPr>
                        <a:t>Modificabili</a:t>
                      </a:r>
                      <a:r>
                        <a:rPr lang="it-IT" sz="800" dirty="0">
                          <a:effectLst/>
                        </a:rPr>
                        <a:t> con cadenza prestabilita, ponendo attenzione che al momento della modifica, non siano apportate solo piccole modifiche come ad esempio numerazioni progressive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it-IT" sz="800" dirty="0">
                          <a:effectLst/>
                        </a:rPr>
                        <a:t>Non salvare le password nel browser di navigazione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+mj-lt"/>
                        <a:buAutoNum type="arabicPeriod"/>
                      </a:pPr>
                      <a:r>
                        <a:rPr lang="it-IT" sz="800" dirty="0">
                          <a:effectLst/>
                        </a:rPr>
                        <a:t>Non usare l’account di lavoro per registrarsi in internet per fini non riconducibili alla sfera di lavoro.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tc>
                  <a:txBody>
                    <a:bodyPr/>
                    <a:lstStyle/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800" dirty="0">
                          <a:effectLst/>
                        </a:rPr>
                        <a:t>Uffici 1  2 3 </a:t>
                      </a:r>
                      <a:r>
                        <a:rPr lang="it-IT" sz="1100" dirty="0">
                          <a:effectLst/>
                        </a:rPr>
                        <a:t>4</a:t>
                      </a:r>
                      <a:r>
                        <a:rPr lang="it-IT" sz="800" dirty="0">
                          <a:effectLst/>
                        </a:rPr>
                        <a:t> 5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800" dirty="0">
                          <a:effectLst/>
                        </a:rPr>
                        <a:t> </a:t>
                      </a:r>
                      <a:endParaRPr lang="it-IT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485" marR="48485" marT="0" marB="0"/>
                </a:tc>
                <a:extLst>
                  <a:ext uri="{0D108BD9-81ED-4DB2-BD59-A6C34878D82A}">
                    <a16:rowId xmlns:a16="http://schemas.microsoft.com/office/drawing/2014/main" val="4092523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907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a pentagono 4">
            <a:extLst>
              <a:ext uri="{FF2B5EF4-FFF2-40B4-BE49-F238E27FC236}">
                <a16:creationId xmlns:a16="http://schemas.microsoft.com/office/drawing/2014/main" id="{9E671856-8496-40B8-8123-BB20683BFBB4}"/>
              </a:ext>
            </a:extLst>
          </p:cNvPr>
          <p:cNvSpPr/>
          <p:nvPr/>
        </p:nvSpPr>
        <p:spPr>
          <a:xfrm>
            <a:off x="450166" y="295422"/>
            <a:ext cx="5894363" cy="9144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C57DB23-21F4-4B6B-9EDA-88762334C87A}"/>
              </a:ext>
            </a:extLst>
          </p:cNvPr>
          <p:cNvSpPr txBox="1"/>
          <p:nvPr/>
        </p:nvSpPr>
        <p:spPr>
          <a:xfrm>
            <a:off x="590843" y="378825"/>
            <a:ext cx="550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COINVOLGIMENTO COMUNITA’ SCOLASTICA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3BBE20B-ACFC-4659-9507-62E3E036E3F8}"/>
              </a:ext>
            </a:extLst>
          </p:cNvPr>
          <p:cNvSpPr txBox="1"/>
          <p:nvPr/>
        </p:nvSpPr>
        <p:spPr>
          <a:xfrm>
            <a:off x="294604" y="1735881"/>
            <a:ext cx="356501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PIANO</a:t>
            </a:r>
          </a:p>
          <a:p>
            <a:r>
              <a:rPr lang="it-IT" sz="2000" b="1" dirty="0"/>
              <a:t>DI</a:t>
            </a:r>
          </a:p>
          <a:p>
            <a:r>
              <a:rPr lang="it-IT" sz="2000" b="1" dirty="0"/>
              <a:t>IMPLEMENTAZIONE:</a:t>
            </a:r>
          </a:p>
          <a:p>
            <a:r>
              <a:rPr lang="it-IT" sz="1600" b="1" dirty="0"/>
              <a:t>Misure Minime di</a:t>
            </a:r>
          </a:p>
          <a:p>
            <a:r>
              <a:rPr lang="it-IT" sz="1600" b="1" dirty="0"/>
              <a:t>Sicurezza ICT  </a:t>
            </a:r>
          </a:p>
          <a:p>
            <a:r>
              <a:rPr lang="it-IT" sz="1600" b="1" dirty="0"/>
              <a:t>per le Pubbliche </a:t>
            </a:r>
          </a:p>
          <a:p>
            <a:r>
              <a:rPr lang="it-IT" sz="1600" b="1" dirty="0"/>
              <a:t>Amministrazioni</a:t>
            </a:r>
          </a:p>
        </p:txBody>
      </p:sp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2237984B-DFE7-4DA5-95ED-57D4C9BF4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54483"/>
              </p:ext>
            </p:extLst>
          </p:nvPr>
        </p:nvGraphicFramePr>
        <p:xfrm>
          <a:off x="2834669" y="2231266"/>
          <a:ext cx="8323662" cy="34896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8549">
                  <a:extLst>
                    <a:ext uri="{9D8B030D-6E8A-4147-A177-3AD203B41FA5}">
                      <a16:colId xmlns:a16="http://schemas.microsoft.com/office/drawing/2014/main" val="1104954247"/>
                    </a:ext>
                  </a:extLst>
                </a:gridCol>
                <a:gridCol w="2040223">
                  <a:extLst>
                    <a:ext uri="{9D8B030D-6E8A-4147-A177-3AD203B41FA5}">
                      <a16:colId xmlns:a16="http://schemas.microsoft.com/office/drawing/2014/main" val="2463553220"/>
                    </a:ext>
                  </a:extLst>
                </a:gridCol>
                <a:gridCol w="2257445">
                  <a:extLst>
                    <a:ext uri="{9D8B030D-6E8A-4147-A177-3AD203B41FA5}">
                      <a16:colId xmlns:a16="http://schemas.microsoft.com/office/drawing/2014/main" val="1893611176"/>
                    </a:ext>
                  </a:extLst>
                </a:gridCol>
                <a:gridCol w="2257445">
                  <a:extLst>
                    <a:ext uri="{9D8B030D-6E8A-4147-A177-3AD203B41FA5}">
                      <a16:colId xmlns:a16="http://schemas.microsoft.com/office/drawing/2014/main" val="2677913083"/>
                    </a:ext>
                  </a:extLst>
                </a:gridCol>
              </a:tblGrid>
              <a:tr h="1185036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effectLst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MISURE MINIME DI SICUREZZA ICT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DESCRIZIONE MODALITA’ DI IMPLEMENTAZIONE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DESCRIZIONE COMPITI ASSEGNATI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Stato di attuazione al 20 giugno 2022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6142575"/>
                  </a:ext>
                </a:extLst>
              </a:tr>
              <a:tr h="703967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   COPIE DI SICUREZZA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Effettuare almeno settimanalmente una copia di sicurezza tramite il sistema automatico Axios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110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Uffici 1  2 3 4</a:t>
                      </a:r>
                      <a:r>
                        <a:rPr lang="it-IT" sz="1600">
                          <a:effectLst/>
                        </a:rPr>
                        <a:t> </a:t>
                      </a:r>
                      <a:r>
                        <a:rPr lang="it-IT" sz="1800">
                          <a:effectLst/>
                        </a:rPr>
                        <a:t>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9492648"/>
                  </a:ext>
                </a:extLst>
              </a:tr>
              <a:tr h="70396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Effettuare backup del proprio dispositivo riguardanti sistema operativo, applicazioni software e parte dati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110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1100">
                          <a:effectLst/>
                        </a:rPr>
                        <a:t>Uffici </a:t>
                      </a:r>
                      <a:r>
                        <a:rPr lang="it-IT" sz="1200">
                          <a:effectLst/>
                        </a:rPr>
                        <a:t>1</a:t>
                      </a:r>
                      <a:r>
                        <a:rPr lang="it-IT" sz="1100">
                          <a:effectLst/>
                        </a:rPr>
                        <a:t> </a:t>
                      </a:r>
                      <a:r>
                        <a:rPr lang="it-IT" sz="1600">
                          <a:effectLst/>
                        </a:rPr>
                        <a:t> </a:t>
                      </a:r>
                      <a:r>
                        <a:rPr lang="it-IT" sz="2000">
                          <a:effectLst/>
                        </a:rPr>
                        <a:t>2</a:t>
                      </a:r>
                      <a:r>
                        <a:rPr lang="it-IT" sz="16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3 4 </a:t>
                      </a:r>
                      <a:r>
                        <a:rPr lang="it-IT" sz="1200">
                          <a:effectLst/>
                        </a:rPr>
                        <a:t>5</a:t>
                      </a:r>
                      <a:endParaRPr lang="it-IT" sz="110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1361112"/>
                  </a:ext>
                </a:extLst>
              </a:tr>
              <a:tr h="8822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 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   PROTEZIONE DATI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>
                          <a:effectLst/>
                        </a:rPr>
                        <a:t>Effettuare un’analisi dei dati per individuare quelli con particolari requisiti di riservatezza ai quali va applicata la protezione crittografica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</a:p>
                    <a:p>
                      <a:pPr marL="58420" algn="l">
                        <a:lnSpc>
                          <a:spcPct val="107000"/>
                        </a:lnSpc>
                      </a:pPr>
                      <a:r>
                        <a:rPr lang="it-IT" sz="1100" dirty="0">
                          <a:effectLst/>
                        </a:rPr>
                        <a:t>Uffici 1  2 </a:t>
                      </a:r>
                      <a:r>
                        <a:rPr lang="it-IT" sz="2000" dirty="0">
                          <a:effectLst/>
                        </a:rPr>
                        <a:t>3</a:t>
                      </a:r>
                      <a:r>
                        <a:rPr lang="it-IT" sz="1100" dirty="0">
                          <a:effectLst/>
                        </a:rPr>
                        <a:t> 4 </a:t>
                      </a:r>
                      <a:r>
                        <a:rPr lang="it-IT" sz="1200" dirty="0">
                          <a:effectLst/>
                        </a:rPr>
                        <a:t>5</a:t>
                      </a:r>
                      <a:endParaRPr lang="it-IT" sz="1100" dirty="0">
                        <a:effectLst/>
                      </a:endParaRPr>
                    </a:p>
                    <a:p>
                      <a:pPr marL="5842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81021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474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4959E329-0DF7-411D-8F3A-D67C8E84ED97}"/>
              </a:ext>
            </a:extLst>
          </p:cNvPr>
          <p:cNvSpPr/>
          <p:nvPr/>
        </p:nvSpPr>
        <p:spPr>
          <a:xfrm>
            <a:off x="119270" y="636103"/>
            <a:ext cx="4651513" cy="1590261"/>
          </a:xfrm>
          <a:prstGeom prst="rect">
            <a:avLst/>
          </a:prstGeom>
          <a:ln/>
          <a:scene3d>
            <a:camera prst="perspectiveContrastingRightFacing"/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ISTITUTO COMPRENSIVO</a:t>
            </a:r>
          </a:p>
          <a:p>
            <a:pPr algn="ctr"/>
            <a:r>
              <a:rPr lang="it-IT" sz="2800" b="1" dirty="0"/>
              <a:t>« </a:t>
            </a:r>
            <a:r>
              <a:rPr lang="it-IT" sz="2800" b="1" i="1" dirty="0"/>
              <a:t>Tommasone-Alighieri»</a:t>
            </a:r>
            <a:endParaRPr lang="it-IT" b="1" dirty="0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9EFF635A-7A93-4045-B067-0844E37BBB60}"/>
              </a:ext>
            </a:extLst>
          </p:cNvPr>
          <p:cNvSpPr/>
          <p:nvPr/>
        </p:nvSpPr>
        <p:spPr>
          <a:xfrm>
            <a:off x="3578087" y="2796209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F1CFE8-E838-40FD-A0E2-730AE8597E76}"/>
              </a:ext>
            </a:extLst>
          </p:cNvPr>
          <p:cNvSpPr txBox="1"/>
          <p:nvPr/>
        </p:nvSpPr>
        <p:spPr>
          <a:xfrm>
            <a:off x="3803374" y="290222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 fgic876009@istruzione.it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7B2F29C-840E-4C3F-907F-396394D945D7}"/>
              </a:ext>
            </a:extLst>
          </p:cNvPr>
          <p:cNvSpPr/>
          <p:nvPr/>
        </p:nvSpPr>
        <p:spPr>
          <a:xfrm>
            <a:off x="3578086" y="4141305"/>
            <a:ext cx="7977809" cy="51683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BF7CE8-FBCA-42B5-8B6B-59AA0963E90B}"/>
              </a:ext>
            </a:extLst>
          </p:cNvPr>
          <p:cNvSpPr txBox="1"/>
          <p:nvPr/>
        </p:nvSpPr>
        <p:spPr>
          <a:xfrm>
            <a:off x="3803374" y="4215056"/>
            <a:ext cx="7606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B01513"/>
                </a:solidFill>
              </a:rPr>
              <a:t>   www.tommasone-alighieri.edu.it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D4B4C037-E1CA-499A-A747-3B3554CD5B04}"/>
              </a:ext>
            </a:extLst>
          </p:cNvPr>
          <p:cNvSpPr/>
          <p:nvPr/>
        </p:nvSpPr>
        <p:spPr>
          <a:xfrm>
            <a:off x="7248939" y="4969565"/>
            <a:ext cx="4161183" cy="13384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0B74C8-DEB5-44BD-A6BA-93CAA3929225}"/>
              </a:ext>
            </a:extLst>
          </p:cNvPr>
          <p:cNvSpPr txBox="1"/>
          <p:nvPr/>
        </p:nvSpPr>
        <p:spPr>
          <a:xfrm>
            <a:off x="7407965" y="5186499"/>
            <a:ext cx="44262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b="1" dirty="0">
              <a:solidFill>
                <a:srgbClr val="B01513"/>
              </a:solidFill>
            </a:endParaRPr>
          </a:p>
          <a:p>
            <a:endParaRPr lang="it-IT" b="1" dirty="0">
              <a:solidFill>
                <a:srgbClr val="B01513"/>
              </a:solidFill>
            </a:endParaRPr>
          </a:p>
          <a:p>
            <a:r>
              <a:rPr lang="it-IT" b="1" dirty="0">
                <a:solidFill>
                  <a:srgbClr val="B01513"/>
                </a:solidFill>
              </a:rPr>
              <a:t>Gennaro   CAMPOREALE</a:t>
            </a:r>
          </a:p>
        </p:txBody>
      </p:sp>
      <p:pic>
        <p:nvPicPr>
          <p:cNvPr id="11" name="Elemento grafico 10" descr="Busta" title="Icona - Posta elettronica relatore">
            <a:extLst>
              <a:ext uri="{FF2B5EF4-FFF2-40B4-BE49-F238E27FC236}">
                <a16:creationId xmlns:a16="http://schemas.microsoft.com/office/drawing/2014/main" id="{9F2B88E9-63B7-4D10-9284-9892000465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93924" y="2963086"/>
            <a:ext cx="218900" cy="218900"/>
          </a:xfrm>
          <a:prstGeom prst="rect">
            <a:avLst/>
          </a:prstGeom>
        </p:spPr>
      </p:pic>
      <p:pic>
        <p:nvPicPr>
          <p:cNvPr id="12" name="Elemento grafico 11" descr="Mondo">
            <a:extLst>
              <a:ext uri="{FF2B5EF4-FFF2-40B4-BE49-F238E27FC236}">
                <a16:creationId xmlns:a16="http://schemas.microsoft.com/office/drawing/2014/main" id="{431A36CF-2D83-466A-9AD1-F569C8D438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3924" y="4284051"/>
            <a:ext cx="231342" cy="231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948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Fasce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asc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sc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372</TotalTime>
  <Words>1260</Words>
  <Application>Microsoft Office PowerPoint</Application>
  <PresentationFormat>Widescreen</PresentationFormat>
  <Paragraphs>294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5" baseType="lpstr">
      <vt:lpstr>Calibri</vt:lpstr>
      <vt:lpstr>Corbel</vt:lpstr>
      <vt:lpstr>Courier New</vt:lpstr>
      <vt:lpstr>Tahoma</vt:lpstr>
      <vt:lpstr>Wingdings</vt:lpstr>
      <vt:lpstr>Fasce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GENNARO CAMPOREALE</dc:creator>
  <cp:lastModifiedBy>Marisannas Bimbo</cp:lastModifiedBy>
  <cp:revision>118</cp:revision>
  <dcterms:created xsi:type="dcterms:W3CDTF">2022-06-19T20:19:46Z</dcterms:created>
  <dcterms:modified xsi:type="dcterms:W3CDTF">2022-06-28T10:30:30Z</dcterms:modified>
</cp:coreProperties>
</file>