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3" r:id="rId3"/>
    <p:sldId id="313" r:id="rId4"/>
    <p:sldId id="324" r:id="rId5"/>
    <p:sldId id="320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06" r:id="rId17"/>
    <p:sldId id="31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B90E50-5963-4474-97F2-8972E1FC5239}" type="datetime1">
              <a:rPr lang="it-IT" smtClean="0"/>
              <a:t>26/06/2023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0885D5-D443-4228-8B2C-B9DF9A30D5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003371-733F-42AA-B259-782D03933245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D2F9AB-3C90-481E-8C34-4F549BF455D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9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36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10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63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25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54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172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B2758678-93EB-4E69-8CC4-FB7D0712D398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9762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165215-AB13-49D7-9D88-3F9F92478FF0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0858314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165215-AB13-49D7-9D88-3F9F92478FF0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5472110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165215-AB13-49D7-9D88-3F9F92478FF0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1142329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165215-AB13-49D7-9D88-3F9F92478FF0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924088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165215-AB13-49D7-9D88-3F9F92478FF0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9059199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165215-AB13-49D7-9D88-3F9F92478FF0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1930264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rtl="0"/>
            <a:fld id="{17165215-AB13-49D7-9D88-3F9F92478FF0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8625379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rtl="0"/>
            <a:fld id="{17165215-AB13-49D7-9D88-3F9F92478FF0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49825345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magine a sinistr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rtlCol="0" anchor="ctr" anchorCtr="0"/>
          <a:lstStyle>
            <a:lvl1pPr algn="ctr"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contenuto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55459" y="2057400"/>
            <a:ext cx="3392382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it-IT" noProof="0"/>
              <a:t>Fare clic per modificare lo stile del titolo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it-IT" noProof="0"/>
              <a:t>Secondo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Segnaposto data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4929CA8-859B-4DDC-9718-0781EA4EAA42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23" name="Segnaposto numero diapositiva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4" name="Segnaposto piè di pagina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291171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immagini con didascal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66F5286-C89E-4C91-BEEB-985C68C622BA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contenuto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55530" y="2057400"/>
            <a:ext cx="3577934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it-IT" noProof="0"/>
              <a:t>Fare clic per modificare lo stile del titolo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it-IT" noProof="0"/>
              <a:t>Secondo livello</a:t>
            </a:r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51205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165215-AB13-49D7-9D88-3F9F92478FF0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98217165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con didascal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CC260DC-2CD7-400F-AEC6-374121B1D8C3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863" y="5303610"/>
            <a:ext cx="9391888" cy="614363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19215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E16930AF-1F81-473E-9C52-39AC438B66E7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9873EB41-A576-472B-A0AF-DB2B9EBE7F8E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Segnaposto piè di pagina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Segnaposto contenuto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44FE7596-3DBB-4511-82F3-94218EF6AD34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B0FF413C-AF9B-40F6-9485-D0419FB9ABB1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54E74CEA-E520-4C94-8AAB-2471F2D5D33B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8529" y="2057400"/>
            <a:ext cx="3790884" cy="3811588"/>
          </a:xfrm>
        </p:spPr>
        <p:txBody>
          <a:bodyPr rtlCol="0"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94BE091-3EA3-4776-85C9-3842DCE5E5C2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F58EAEA2-C01D-4697-BB6F-F8AA3A901A5F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contenuto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44457" y="2057400"/>
            <a:ext cx="3791456" cy="38623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840C90-8C47-4170-8DC9-4C8381F9D088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59F479D-7533-4EEF-A06F-7CD2FE3DB90D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0240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6930AF-1F81-473E-9C52-39AC438B66E7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2AE2ABF-6406-97E8-FD08-C7B831190EF2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54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73EB41-A576-472B-A0AF-DB2B9EBE7F8E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87B9112-609B-35E4-8771-E5A50CC4798C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453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FE7596-3DBB-4511-82F3-94218EF6AD34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48FDA39-F497-EBA8-DF6B-6427B9F80B30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47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165215-AB13-49D7-9D88-3F9F92478FF0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938528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FF413C-AF9B-40F6-9485-D0419FB9ABB1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A1D8868-45FC-8324-BDF6-0E4A63EABF4E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396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4E74CEA-E520-4C94-8AAB-2471F2D5D33B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6484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17165215-AB13-49D7-9D88-3F9F92478FF0}" type="datetime1">
              <a:rPr lang="it-IT" noProof="0" smtClean="0"/>
              <a:t>26/06/2023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069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26" r:id="rId21"/>
    <p:sldLayoutId id="2147483734" r:id="rId22"/>
    <p:sldLayoutId id="2147483735" r:id="rId23"/>
    <p:sldLayoutId id="2147483737" r:id="rId24"/>
    <p:sldLayoutId id="2147483738" r:id="rId25"/>
    <p:sldLayoutId id="2147483740" r:id="rId26"/>
    <p:sldLayoutId id="2147483741" r:id="rId2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rtlCol="0" anchor="ctr">
            <a:normAutofit/>
          </a:bodyPr>
          <a:lstStyle/>
          <a:p>
            <a:pPr rtl="0"/>
            <a:r>
              <a:rPr lang="it-IT" sz="2400" dirty="0">
                <a:solidFill>
                  <a:srgbClr val="FFFFFF"/>
                </a:solidFill>
              </a:rPr>
              <a:t>Verifica e Valutazione finale delle</a:t>
            </a:r>
            <a:br>
              <a:rPr lang="it-IT" sz="2400" dirty="0">
                <a:solidFill>
                  <a:srgbClr val="FFFFFF"/>
                </a:solidFill>
              </a:rPr>
            </a:br>
            <a:r>
              <a:rPr lang="it-IT" sz="2400" dirty="0">
                <a:solidFill>
                  <a:srgbClr val="FFFFFF"/>
                </a:solidFill>
              </a:rPr>
              <a:t>attività svolte dalle</a:t>
            </a:r>
            <a:br>
              <a:rPr lang="it-IT" sz="2400" dirty="0">
                <a:solidFill>
                  <a:srgbClr val="FFFFFF"/>
                </a:solidFill>
              </a:rPr>
            </a:br>
            <a:r>
              <a:rPr lang="it-IT" sz="2400" dirty="0">
                <a:solidFill>
                  <a:srgbClr val="FFFFFF"/>
                </a:solidFill>
              </a:rPr>
              <a:t>FUNZIONI STRUMENTALI</a:t>
            </a:r>
            <a:br>
              <a:rPr lang="it-IT" sz="2400" dirty="0">
                <a:solidFill>
                  <a:srgbClr val="FFFFFF"/>
                </a:solidFill>
              </a:rPr>
            </a:br>
            <a:br>
              <a:rPr lang="it-IT" sz="2400" dirty="0">
                <a:solidFill>
                  <a:srgbClr val="FFFFFF"/>
                </a:solidFill>
              </a:rPr>
            </a:br>
            <a:r>
              <a:rPr lang="it-IT" sz="2400" dirty="0" err="1">
                <a:solidFill>
                  <a:srgbClr val="FFFFFF"/>
                </a:solidFill>
              </a:rPr>
              <a:t>a.s.</a:t>
            </a:r>
            <a:r>
              <a:rPr lang="it-IT" sz="2400" dirty="0">
                <a:solidFill>
                  <a:srgbClr val="FFFFFF"/>
                </a:solidFill>
              </a:rPr>
              <a:t> 2022/2023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rtlCol="0" anchor="ctr">
            <a:normAutofit/>
          </a:bodyPr>
          <a:lstStyle/>
          <a:p>
            <a:pPr rtl="0"/>
            <a:r>
              <a:rPr lang="it-IT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Istituto Comprensivo</a:t>
            </a:r>
            <a:br>
              <a:rPr lang="it-IT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</a:br>
            <a:r>
              <a:rPr lang="it-IT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«Tommasone-Alighieri»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4447" y="1223973"/>
            <a:ext cx="7372631" cy="49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A783A-EB4C-E009-9AE3-201B9543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634" y="635195"/>
            <a:ext cx="9766853" cy="1337871"/>
          </a:xfrm>
        </p:spPr>
        <p:txBody>
          <a:bodyPr>
            <a:noAutofit/>
          </a:bodyPr>
          <a:lstStyle/>
          <a:p>
            <a:pPr algn="ctr"/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2400" b="1" dirty="0"/>
              <a:t>Area 3</a:t>
            </a:r>
            <a:br>
              <a:rPr lang="it-IT" sz="2400" b="1" dirty="0"/>
            </a:br>
            <a:r>
              <a:rPr lang="it-IT" sz="2400" b="1" dirty="0"/>
              <a:t>CONTINUITA’ - ORIENTAMENTO</a:t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362D69-49A4-F13C-95D3-4C3DBE671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2146851"/>
            <a:ext cx="10993546" cy="846149"/>
          </a:xfrm>
        </p:spPr>
        <p:txBody>
          <a:bodyPr>
            <a:noAutofit/>
          </a:bodyPr>
          <a:lstStyle/>
          <a:p>
            <a:r>
              <a:rPr lang="it-IT" b="1" cap="none" dirty="0"/>
              <a:t>Docenti:</a:t>
            </a:r>
          </a:p>
          <a:p>
            <a:r>
              <a:rPr lang="it-IT" b="1" cap="none" dirty="0"/>
              <a:t>Donatella Casilli – Federica Triggiani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70963D-C46B-64BE-6E14-0A81A8F64597}"/>
              </a:ext>
            </a:extLst>
          </p:cNvPr>
          <p:cNvSpPr txBox="1"/>
          <p:nvPr/>
        </p:nvSpPr>
        <p:spPr>
          <a:xfrm>
            <a:off x="490330" y="3114262"/>
            <a:ext cx="112378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AREE DI INTERVENTO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Accoglienza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Open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Continuità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Orientamento</a:t>
            </a:r>
          </a:p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1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29658"/>
            <a:ext cx="11129546" cy="5718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it-IT" dirty="0"/>
              <a:t>Azioni effettuate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r>
              <a:rPr lang="it-IT" dirty="0"/>
              <a:t>CASILLI - TRIGGIANI</a:t>
            </a:r>
            <a:endParaRPr lang="it-IT" kern="1200" cap="all" dirty="0"/>
          </a:p>
        </p:txBody>
      </p:sp>
      <p:graphicFrame>
        <p:nvGraphicFramePr>
          <p:cNvPr id="8" name="Tabella 9">
            <a:extLst>
              <a:ext uri="{FF2B5EF4-FFF2-40B4-BE49-F238E27FC236}">
                <a16:creationId xmlns:a16="http://schemas.microsoft.com/office/drawing/2014/main" id="{F6CF6141-3B0B-617D-A2DB-9322EB0E7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83098"/>
              </p:ext>
            </p:extLst>
          </p:nvPr>
        </p:nvGraphicFramePr>
        <p:xfrm>
          <a:off x="106017" y="2262167"/>
          <a:ext cx="12085983" cy="4595833"/>
        </p:xfrm>
        <a:graphic>
          <a:graphicData uri="http://schemas.openxmlformats.org/drawingml/2006/table">
            <a:tbl>
              <a:tblPr firstRow="1" bandRow="1"/>
              <a:tblGrid>
                <a:gridCol w="2620953">
                  <a:extLst>
                    <a:ext uri="{9D8B030D-6E8A-4147-A177-3AD203B41FA5}">
                      <a16:colId xmlns:a16="http://schemas.microsoft.com/office/drawing/2014/main" val="3538972016"/>
                    </a:ext>
                  </a:extLst>
                </a:gridCol>
                <a:gridCol w="9465030">
                  <a:extLst>
                    <a:ext uri="{9D8B030D-6E8A-4147-A177-3AD203B41FA5}">
                      <a16:colId xmlns:a16="http://schemas.microsoft.com/office/drawing/2014/main" val="2983286098"/>
                    </a:ext>
                  </a:extLst>
                </a:gridCol>
              </a:tblGrid>
              <a:tr h="4394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2400" dirty="0">
                        <a:solidFill>
                          <a:schemeClr val="bg1"/>
                        </a:solidFill>
                        <a:latin typeface="Ink Free" panose="03080402000500000000" pitchFamily="66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  <a:latin typeface="Ink Free" panose="03080402000500000000" pitchFamily="66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213503"/>
                  </a:ext>
                </a:extLst>
              </a:tr>
              <a:tr h="3895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Accoglienza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 Giornata dell’accoglienza: scuola Infanzia - scuola Primaria - scuola Secondaria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127989"/>
                  </a:ext>
                </a:extLst>
              </a:tr>
              <a:tr h="4394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Open day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Giornata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Openday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: sono state organizzate, il 16 e 17 gennaio, delle giornate-evento che hanno aperto la scuola all’esterno. L’iniziativa è stata promossa con un invito pubblico attraverso un manifesto cittadino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90377"/>
                  </a:ext>
                </a:extLst>
              </a:tr>
              <a:tr h="27245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Continuità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Infanzia - Primaria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Attività di continuità in orario curricolare tra gli alunni di cinque anni frequentanti la Scuola dell’Infanzia e gli alunni delle classi quinte di Scuola Primaria, presso il cortile interno del Tommasone con canti e giochi di conoscenza, per visitare gli spazi e gli ambienti della nuova scuola, nei giorni 10-14 e 28 novembre. Durante gli incontri, finalizzati ad una prima conoscenza reciproca, sono state organizzate attività che, a partire da un’esperienza motivante quale la lettura della storia di “Pinocchio”, hanno permesso ai più piccoli di operare con il tutoraggio dei bambini più grandi.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Primaria – Secondaria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•     Incontri informativi, per gli alunni delle classi quinte, con i docenti e gli alunni delle Scuole              Secondarie di Primo grado in presenza. I docenti hanno presentato l’offerta formativa della scuola.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•    Incontri per il Progetto d’Istituto “PICCOLI PASSI NELLA MUSICA” tenuto, in orario curricolare, dalle docenti di strumento musicale agli alunni di classe quinta.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•    Gli alunni delle classi 5^ hanno partecipato alla Lezione concerto dell’orchestra “Dante Alighieri” il 21 dicembre presso il Teatro Garibaldi.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Incontri 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in videoconferenza con gli insegnanti delle scuole di provenienza dei nuovi iscritti per la formazione delle classi prime.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19278"/>
                  </a:ext>
                </a:extLst>
              </a:tr>
              <a:tr h="4394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Orientamento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Incontri informativi, in orario extracurricolare, per gli alunni delle classi terze con i docenti delle Scuole Secondarie di Secondo grado in presenza.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36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82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FA02B3A-E777-4F3D-9EFB-D136D82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dirty="0"/>
              <a:t>CASILLI - TRIGGIANI</a:t>
            </a:r>
            <a:endParaRPr lang="it-IT" noProof="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8179CB0-93E4-CFB6-2857-324EC0FF9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1991"/>
              </p:ext>
            </p:extLst>
          </p:nvPr>
        </p:nvGraphicFramePr>
        <p:xfrm>
          <a:off x="201544" y="1552691"/>
          <a:ext cx="11318869" cy="3752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377">
                  <a:extLst>
                    <a:ext uri="{9D8B030D-6E8A-4147-A177-3AD203B41FA5}">
                      <a16:colId xmlns:a16="http://schemas.microsoft.com/office/drawing/2014/main" val="2279908428"/>
                    </a:ext>
                  </a:extLst>
                </a:gridCol>
                <a:gridCol w="3710866">
                  <a:extLst>
                    <a:ext uri="{9D8B030D-6E8A-4147-A177-3AD203B41FA5}">
                      <a16:colId xmlns:a16="http://schemas.microsoft.com/office/drawing/2014/main" val="750386066"/>
                    </a:ext>
                  </a:extLst>
                </a:gridCol>
                <a:gridCol w="3250626">
                  <a:extLst>
                    <a:ext uri="{9D8B030D-6E8A-4147-A177-3AD203B41FA5}">
                      <a16:colId xmlns:a16="http://schemas.microsoft.com/office/drawing/2014/main" val="1004260996"/>
                    </a:ext>
                  </a:extLst>
                </a:gridCol>
              </a:tblGrid>
              <a:tr h="643657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</a:rPr>
                        <a:t>PUNTI DI FORZA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</a:rPr>
                        <a:t>PUNTI DI DEBOLEZZA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</a:rPr>
                        <a:t>PROPOSTE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25226"/>
                  </a:ext>
                </a:extLst>
              </a:tr>
              <a:tr h="1471926">
                <a:tc>
                  <a:txBody>
                    <a:bodyPr/>
                    <a:lstStyle/>
                    <a:p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Collaborazione e disponibilità docenti per le attività di Continuità ed Orientamento</a:t>
                      </a:r>
                    </a:p>
                    <a:p>
                      <a:pPr lvl="0" algn="l"/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•Diffusione tramite il sito e i social della attività svolte dall’Istituto.</a:t>
                      </a:r>
                    </a:p>
                    <a:p>
                      <a:pPr lvl="0" algn="l"/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Collaborazione con i docenti degli Istituti Superiori per l’organizzazione dell’incontro informativo pomeridiano</a:t>
                      </a:r>
                    </a:p>
                    <a:p>
                      <a:pPr algn="l"/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Supporto esperti esterni</a:t>
                      </a:r>
                      <a:endParaRPr lang="it-IT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•Partecipazione degli alunni e delle famiglie alle attività organizzate in orario extracurricolare per attività di continuità e Open day</a:t>
                      </a:r>
                      <a:endParaRPr lang="it-IT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it-IT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Coinvolgimento di ex alunni nelle attività di Orientamento.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94665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989BA1D9-8AD9-A022-B19C-EC1A13FEB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52" y="4154466"/>
            <a:ext cx="4126735" cy="23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2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A783A-EB4C-E009-9AE3-201B9543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2" y="993912"/>
            <a:ext cx="9766853" cy="1337871"/>
          </a:xfrm>
        </p:spPr>
        <p:txBody>
          <a:bodyPr>
            <a:noAutofit/>
          </a:bodyPr>
          <a:lstStyle/>
          <a:p>
            <a:pPr algn="ctr"/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2400" b="1" dirty="0"/>
              <a:t>Area 4</a:t>
            </a:r>
            <a:br>
              <a:rPr lang="it-IT" sz="2400" b="1" dirty="0"/>
            </a:br>
            <a:r>
              <a:rPr lang="it-IT" sz="2400" b="1" dirty="0"/>
              <a:t>MULTIMEDIALITA’ – SITO WEB</a:t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362D69-49A4-F13C-95D3-4C3DBE671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2146851"/>
            <a:ext cx="10993546" cy="846149"/>
          </a:xfrm>
        </p:spPr>
        <p:txBody>
          <a:bodyPr>
            <a:noAutofit/>
          </a:bodyPr>
          <a:lstStyle/>
          <a:p>
            <a:r>
              <a:rPr lang="it-IT" b="1" cap="none" dirty="0"/>
              <a:t>Docenti:</a:t>
            </a:r>
          </a:p>
          <a:p>
            <a:r>
              <a:rPr lang="it-IT" b="1" cap="none" dirty="0"/>
              <a:t>Marianna Bimbo – M. Carmina Caruso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70963D-C46B-64BE-6E14-0A81A8F64597}"/>
              </a:ext>
            </a:extLst>
          </p:cNvPr>
          <p:cNvSpPr txBox="1"/>
          <p:nvPr/>
        </p:nvSpPr>
        <p:spPr>
          <a:xfrm>
            <a:off x="490330" y="3114262"/>
            <a:ext cx="112378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AREE DI INTERVENTO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Competenze digitali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Piattaforme e-learning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RE </a:t>
            </a:r>
            <a:r>
              <a:rPr lang="it-IT" sz="2800" dirty="0" err="1">
                <a:solidFill>
                  <a:schemeClr val="bg1"/>
                </a:solidFill>
              </a:rPr>
              <a:t>Axios</a:t>
            </a:r>
            <a:endParaRPr lang="it-I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Diffusione e formazione personale scolastico </a:t>
            </a:r>
          </a:p>
        </p:txBody>
      </p:sp>
    </p:spTree>
    <p:extLst>
      <p:ext uri="{BB962C8B-B14F-4D97-AF65-F5344CB8AC3E}">
        <p14:creationId xmlns:p14="http://schemas.microsoft.com/office/powerpoint/2010/main" val="182886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29658"/>
            <a:ext cx="11129546" cy="5718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it-IT" dirty="0"/>
              <a:t>Azioni effettuate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E518C2C-FD85-B1AA-0C27-D4DBA6995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322" y="2278503"/>
            <a:ext cx="5335836" cy="4168335"/>
          </a:xfrm>
        </p:spPr>
        <p:txBody>
          <a:bodyPr>
            <a:normAutofit/>
          </a:bodyPr>
          <a:lstStyle/>
          <a:p>
            <a:r>
              <a:rPr lang="it-IT" sz="1200" dirty="0"/>
              <a:t>Controllo periodico apparecchiature;</a:t>
            </a:r>
          </a:p>
          <a:p>
            <a:r>
              <a:rPr lang="it-IT" sz="1200" dirty="0"/>
              <a:t>Formattazione e/o riparazione strumenti</a:t>
            </a:r>
          </a:p>
          <a:p>
            <a:r>
              <a:rPr lang="it-IT" sz="1200" dirty="0"/>
              <a:t>Installazione software;</a:t>
            </a:r>
          </a:p>
          <a:p>
            <a:r>
              <a:rPr lang="it-IT" sz="1200" dirty="0"/>
              <a:t>Sostegno ai docenti uso strumenti e nuove pratiche (pc – </a:t>
            </a:r>
            <a:r>
              <a:rPr lang="it-IT" sz="1200" dirty="0" err="1"/>
              <a:t>lim</a:t>
            </a:r>
            <a:r>
              <a:rPr lang="it-IT" sz="1200" dirty="0"/>
              <a:t> - notebook, uso registro on line - configurazioni, collegamenti rete..);</a:t>
            </a:r>
          </a:p>
          <a:p>
            <a:r>
              <a:rPr lang="it-IT" sz="1200" dirty="0"/>
              <a:t>Implementazione delle funzionalità del RE AXIOS, Collabora e JITSI;</a:t>
            </a:r>
          </a:p>
          <a:p>
            <a:r>
              <a:rPr lang="it-IT" sz="1200" dirty="0"/>
              <a:t>Aggiornamento canali social dell’Istituto (Facebook, Instagram, Twitter);</a:t>
            </a:r>
          </a:p>
          <a:p>
            <a:r>
              <a:rPr lang="it-IT" sz="1200" dirty="0"/>
              <a:t>Predisposizione di prodotti multimediali per sito web,</a:t>
            </a:r>
          </a:p>
          <a:p>
            <a:pPr marL="0" indent="0">
              <a:buNone/>
            </a:pPr>
            <a:r>
              <a:rPr lang="it-IT" sz="1200" dirty="0"/>
              <a:t>        canale YouTube e canali social;</a:t>
            </a:r>
          </a:p>
          <a:p>
            <a:pPr marL="0" indent="0">
              <a:buNone/>
            </a:pPr>
            <a:endParaRPr lang="it-IT" sz="1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r>
              <a:rPr lang="it-IT" dirty="0"/>
              <a:t>BIMBO - CARUSO</a:t>
            </a:r>
            <a:endParaRPr lang="it-IT" kern="1200" cap="all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8F3E6B-A644-6AEF-BF14-5FCFD071CA3A}"/>
              </a:ext>
            </a:extLst>
          </p:cNvPr>
          <p:cNvSpPr txBox="1"/>
          <p:nvPr/>
        </p:nvSpPr>
        <p:spPr>
          <a:xfrm>
            <a:off x="6635247" y="2278503"/>
            <a:ext cx="51174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Gestione dei rapporti con il tecnico informatico per risolvere disfunzioni delle apparecchiature e della rete scolastica;</a:t>
            </a:r>
          </a:p>
          <a:p>
            <a:pPr>
              <a:buClr>
                <a:schemeClr val="accent1"/>
              </a:buClr>
            </a:pPr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Inserimento e accreditamento dei dispositivi personali dei docenti nella rete scolastica;</a:t>
            </a:r>
          </a:p>
          <a:p>
            <a:pPr>
              <a:buClr>
                <a:schemeClr val="accent1"/>
              </a:buClr>
            </a:pPr>
            <a:endParaRPr lang="it-IT" sz="1200" dirty="0"/>
          </a:p>
          <a:p>
            <a:pPr>
              <a:buClr>
                <a:schemeClr val="accent1"/>
              </a:buClr>
            </a:pPr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Azioni diversificate per attuare il Piano Digitale:</a:t>
            </a:r>
          </a:p>
          <a:p>
            <a:pPr>
              <a:buClr>
                <a:schemeClr val="accent1"/>
              </a:buClr>
            </a:pPr>
            <a:endParaRPr lang="it-IT" sz="1200" dirty="0"/>
          </a:p>
          <a:p>
            <a:pPr>
              <a:buClr>
                <a:schemeClr val="accent1"/>
              </a:buClr>
            </a:pPr>
            <a:r>
              <a:rPr lang="it-IT" sz="1200" dirty="0"/>
              <a:t>-partecipazione a </a:t>
            </a:r>
            <a:r>
              <a:rPr lang="it-IT" sz="1200" dirty="0" err="1"/>
              <a:t>InnovaMenti</a:t>
            </a:r>
            <a:r>
              <a:rPr lang="it-IT" sz="1200" dirty="0"/>
              <a:t>;</a:t>
            </a:r>
          </a:p>
          <a:p>
            <a:pPr>
              <a:buClr>
                <a:schemeClr val="accent1"/>
              </a:buClr>
            </a:pPr>
            <a:r>
              <a:rPr lang="it-IT" sz="1200" dirty="0"/>
              <a:t>-partecipazione a </a:t>
            </a:r>
            <a:r>
              <a:rPr lang="it-IT" sz="1200" dirty="0" err="1"/>
              <a:t>CodeWeek</a:t>
            </a:r>
            <a:r>
              <a:rPr lang="it-IT" sz="1200" dirty="0"/>
              <a:t>.</a:t>
            </a:r>
          </a:p>
          <a:p>
            <a:pPr>
              <a:buClr>
                <a:schemeClr val="accent1"/>
              </a:buClr>
            </a:pPr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Collaborazione e supporto tecnico per lo svolgimento delle prove di ingresso e di competenza digitali;</a:t>
            </a:r>
          </a:p>
          <a:p>
            <a:pPr>
              <a:buClr>
                <a:schemeClr val="accent1"/>
              </a:buClr>
            </a:pPr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Archiviazione dei documenti prodotti nel corrente </a:t>
            </a:r>
            <a:r>
              <a:rPr lang="it-IT" sz="1200" dirty="0" err="1"/>
              <a:t>a.s.</a:t>
            </a:r>
            <a:r>
              <a:rPr lang="it-IT" sz="1200" dirty="0"/>
              <a:t>;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C68383-9480-7839-7019-C1E7D9383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394" y="4903304"/>
            <a:ext cx="1900853" cy="1949592"/>
          </a:xfrm>
          <a:prstGeom prst="rect">
            <a:avLst/>
          </a:prstGeo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A80CB79-876B-CA62-D247-AD8551497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552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0C653D0-E5A1-AB27-A50F-5589D7EF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noProof="0" dirty="0"/>
              <a:t>BIMBO - CARUSO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70DC3F-596F-2CDF-F64C-D00575D1B8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305950"/>
            <a:ext cx="5086350" cy="536575"/>
          </a:xfrm>
        </p:spPr>
        <p:txBody>
          <a:bodyPr/>
          <a:lstStyle/>
          <a:p>
            <a:r>
              <a:rPr lang="it-IT" dirty="0"/>
              <a:t>PUNTI DI FORZA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694655C-2C5B-65AF-3860-1918B283B66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029539"/>
            <a:ext cx="5735638" cy="2622274"/>
          </a:xfrm>
        </p:spPr>
        <p:txBody>
          <a:bodyPr>
            <a:normAutofit/>
          </a:bodyPr>
          <a:lstStyle/>
          <a:p>
            <a:r>
              <a:rPr lang="it-IT" sz="1300" dirty="0"/>
              <a:t>Collaborazione con i Responsabili di Plesso e con i collaboratori del DS;</a:t>
            </a:r>
          </a:p>
          <a:p>
            <a:r>
              <a:rPr lang="it-IT" sz="1300" dirty="0"/>
              <a:t> Collaborazione con le altre F.S.;</a:t>
            </a:r>
          </a:p>
          <a:p>
            <a:r>
              <a:rPr lang="it-IT" sz="1300" dirty="0"/>
              <a:t> Verticalizzazione del curricolo sulle competenze digitali;</a:t>
            </a:r>
          </a:p>
          <a:p>
            <a:r>
              <a:rPr lang="it-IT" sz="1300" dirty="0"/>
              <a:t> Progettazione di attività previste dal PNSD;</a:t>
            </a:r>
          </a:p>
          <a:p>
            <a:r>
              <a:rPr lang="it-IT" sz="1300" dirty="0"/>
              <a:t> Sviluppo del pensiero computazionale;</a:t>
            </a:r>
          </a:p>
          <a:p>
            <a:r>
              <a:rPr lang="it-IT" sz="1300" dirty="0"/>
              <a:t>Accompagnamento nelle attività per la promozione delle STEM.</a:t>
            </a:r>
          </a:p>
          <a:p>
            <a:pPr marL="0" indent="0">
              <a:buNone/>
            </a:pPr>
            <a:endParaRPr lang="it-IT" sz="13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0CB18D-3731-6BE9-2020-E0B6F34E783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05652" y="1305950"/>
            <a:ext cx="5086350" cy="554038"/>
          </a:xfrm>
        </p:spPr>
        <p:txBody>
          <a:bodyPr/>
          <a:lstStyle/>
          <a:p>
            <a:r>
              <a:rPr lang="it-IT" dirty="0"/>
              <a:t>PUNTI DI DEBOLEZZA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1951FD2-ED6B-CFD4-2992-22A29A35D15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53238" y="2001711"/>
            <a:ext cx="5338762" cy="2996302"/>
          </a:xfrm>
        </p:spPr>
        <p:txBody>
          <a:bodyPr>
            <a:normAutofit/>
          </a:bodyPr>
          <a:lstStyle/>
          <a:p>
            <a:r>
              <a:rPr lang="it-IT" sz="1400" dirty="0"/>
              <a:t>Scarsa periodicità negli incontri di Staff;</a:t>
            </a:r>
          </a:p>
          <a:p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Mancata collaborazione dei docenti del TEAM DIGITALE.</a:t>
            </a:r>
          </a:p>
          <a:p>
            <a:pPr marL="0" indent="0">
              <a:buNone/>
            </a:pPr>
            <a:endParaRPr lang="it-IT" sz="1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C204F2F-492B-DCB7-F263-060F87F80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2" y="3934905"/>
            <a:ext cx="3588852" cy="27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001" y="987575"/>
            <a:ext cx="3919548" cy="673768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>
                <a:solidFill>
                  <a:schemeClr val="bg1"/>
                </a:solidFill>
              </a:rPr>
              <a:t>AZIONI DA EFFETTUARE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3827" y="2266122"/>
            <a:ext cx="8666922" cy="4124439"/>
          </a:xfrm>
        </p:spPr>
        <p:txBody>
          <a:bodyPr rtlCol="0">
            <a:normAutofit lnSpcReduction="10000"/>
          </a:bodyPr>
          <a:lstStyle/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Creazione di un curricolo digitale della Scuola;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Creazione di tutorial destinati ai docenti su nuovi ambienti di apprendimento da inserire sul canale </a:t>
            </a:r>
            <a:r>
              <a:rPr lang="it-IT" dirty="0" err="1"/>
              <a:t>You</a:t>
            </a:r>
            <a:r>
              <a:rPr lang="it-IT" dirty="0"/>
              <a:t> Tube della Scuola;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Alfabetizzazione informatica dei docenti attraverso corsi dedicati;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Dotazione di Monitor Touch e PC per tutte le sezioni della scuola primaria e dell’Infanzia;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Allestimento di aula 4.0 dotata di LIM e tablet per alunni;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Allestimento di aula per lo svolgimento delle discipline STEAM.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BIMBO - CARUSO</a:t>
            </a:r>
          </a:p>
        </p:txBody>
      </p:sp>
      <p:pic>
        <p:nvPicPr>
          <p:cNvPr id="1028" name="Picture 4" descr="azioni-da-fare | Lavoro Con Stile">
            <a:extLst>
              <a:ext uri="{FF2B5EF4-FFF2-40B4-BE49-F238E27FC236}">
                <a16:creationId xmlns:a16="http://schemas.microsoft.com/office/drawing/2014/main" id="{1CB60B8F-B79C-6887-493D-A7B56626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30" y="4165021"/>
            <a:ext cx="3394511" cy="225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4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 hidden="1">
            <a:extLst>
              <a:ext uri="{FF2B5EF4-FFF2-40B4-BE49-F238E27FC236}">
                <a16:creationId xmlns:a16="http://schemas.microsoft.com/office/drawing/2014/main" id="{C7F89C93-A56B-45FE-A769-23574F8A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noProof="0"/>
              <a:t>Palazzo - Racioppa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548" y="4295275"/>
            <a:ext cx="10502524" cy="19563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r>
              <a:rPr lang="it-IT" sz="1600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Animatore Digitale: Ins. Marianna Bimbo</a:t>
            </a:r>
          </a:p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r>
              <a:rPr lang="it-IT" sz="1600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0881 /522662</a:t>
            </a:r>
          </a:p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r>
              <a:rPr lang="it-IT" sz="1600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fgic876009@istruzione.it</a:t>
            </a:r>
          </a:p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r>
              <a:rPr lang="it-IT" sz="1600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www.tommasone-alighieri.edu.it</a:t>
            </a:r>
            <a:endParaRPr lang="it-IT" sz="1600" cap="all" dirty="0">
              <a:solidFill>
                <a:schemeClr val="tx2">
                  <a:lumMod val="10000"/>
                  <a:lumOff val="90000"/>
                  <a:alpha val="7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E37BB78-FF0A-4B1C-B54F-42FEEA482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186" y="2305878"/>
            <a:ext cx="6289628" cy="18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A783A-EB4C-E009-9AE3-201B9543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2" y="563119"/>
            <a:ext cx="9766853" cy="1337871"/>
          </a:xfrm>
        </p:spPr>
        <p:txBody>
          <a:bodyPr>
            <a:noAutofit/>
          </a:bodyPr>
          <a:lstStyle/>
          <a:p>
            <a:pPr algn="ctr"/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2400" b="1" dirty="0"/>
              <a:t>Area 1</a:t>
            </a:r>
            <a:br>
              <a:rPr lang="it-IT" sz="2400" b="1" dirty="0"/>
            </a:br>
            <a:r>
              <a:rPr lang="it-IT" sz="2400" b="1" dirty="0"/>
              <a:t>Curricolo -Progettazione -Valutazione</a:t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362D69-49A4-F13C-95D3-4C3DBE671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2146851"/>
            <a:ext cx="10993546" cy="846149"/>
          </a:xfrm>
        </p:spPr>
        <p:txBody>
          <a:bodyPr>
            <a:noAutofit/>
          </a:bodyPr>
          <a:lstStyle/>
          <a:p>
            <a:r>
              <a:rPr lang="it-IT" b="1" cap="none" dirty="0"/>
              <a:t>Docenti:</a:t>
            </a:r>
          </a:p>
          <a:p>
            <a:r>
              <a:rPr lang="it-IT" b="1" cap="none" dirty="0" err="1"/>
              <a:t>Anuschka</a:t>
            </a:r>
            <a:r>
              <a:rPr lang="it-IT" b="1" cap="none" dirty="0"/>
              <a:t> Palazzo -  Annamaria Racioppa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70963D-C46B-64BE-6E14-0A81A8F64597}"/>
              </a:ext>
            </a:extLst>
          </p:cNvPr>
          <p:cNvSpPr txBox="1"/>
          <p:nvPr/>
        </p:nvSpPr>
        <p:spPr>
          <a:xfrm>
            <a:off x="808382" y="3484722"/>
            <a:ext cx="107843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AREE DI INTERVENTO</a:t>
            </a:r>
          </a:p>
          <a:p>
            <a:r>
              <a:rPr lang="it-IT" sz="2800" dirty="0">
                <a:solidFill>
                  <a:schemeClr val="bg1"/>
                </a:solidFill>
              </a:rPr>
              <a:t>• Curricolo e Progettazione</a:t>
            </a:r>
          </a:p>
          <a:p>
            <a:r>
              <a:rPr lang="it-IT" sz="2800" dirty="0">
                <a:solidFill>
                  <a:schemeClr val="bg1"/>
                </a:solidFill>
              </a:rPr>
              <a:t>• Valutazione didattica e di sistema</a:t>
            </a:r>
          </a:p>
          <a:p>
            <a:r>
              <a:rPr lang="it-IT" sz="2800" dirty="0">
                <a:solidFill>
                  <a:schemeClr val="bg1"/>
                </a:solidFill>
              </a:rPr>
              <a:t>• Elaborazione del P.T.O.F., del R.A.V., del </a:t>
            </a:r>
            <a:r>
              <a:rPr lang="it-IT" sz="2800" dirty="0" err="1">
                <a:solidFill>
                  <a:schemeClr val="bg1"/>
                </a:solidFill>
              </a:rPr>
              <a:t>P.d.M</a:t>
            </a:r>
            <a:r>
              <a:rPr lang="it-IT" sz="2800" dirty="0">
                <a:solidFill>
                  <a:schemeClr val="bg1"/>
                </a:solidFill>
              </a:rPr>
              <a:t>. e       </a:t>
            </a:r>
          </a:p>
          <a:p>
            <a:r>
              <a:rPr lang="it-IT" sz="2800" dirty="0">
                <a:solidFill>
                  <a:schemeClr val="bg1"/>
                </a:solidFill>
              </a:rPr>
              <a:t>   Rendicontazione sociale</a:t>
            </a:r>
          </a:p>
          <a:p>
            <a:r>
              <a:rPr lang="it-IT" sz="2800" dirty="0">
                <a:solidFill>
                  <a:schemeClr val="bg1"/>
                </a:solidFill>
              </a:rPr>
              <a:t>• Componente Staff di Direzione</a:t>
            </a:r>
          </a:p>
        </p:txBody>
      </p:sp>
    </p:spTree>
    <p:extLst>
      <p:ext uri="{BB962C8B-B14F-4D97-AF65-F5344CB8AC3E}">
        <p14:creationId xmlns:p14="http://schemas.microsoft.com/office/powerpoint/2010/main" val="85726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Azioni effettuate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E518C2C-FD85-B1AA-0C27-D4DBA6995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18" y="2292626"/>
            <a:ext cx="6078095" cy="400703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Promozione di Incontri di formazione/informazione sugli obiettivi prioritari del PDM, RAV e PTOF sia per i Docenti che per il personale ATA.</a:t>
            </a:r>
          </a:p>
          <a:p>
            <a:r>
              <a:rPr lang="it-IT" dirty="0"/>
              <a:t>Resoconto all’interno dei collegi unitari e di sezione sulla rendicontazione circa lo stato di attuazione del PDM, sull’autoanalisi di Istituto, sui risultati INVALSI e sulle prove standardizzate interne.</a:t>
            </a:r>
          </a:p>
          <a:p>
            <a:r>
              <a:rPr lang="it-IT" dirty="0"/>
              <a:t>Coinvolgimento dei dipartimenti disciplinari nel perseguire gli obiettivi prioritari espressi nei documenti.</a:t>
            </a:r>
          </a:p>
          <a:p>
            <a:r>
              <a:rPr lang="it-IT" dirty="0"/>
              <a:t>Partecipazione alle riunioni di Staff di Direzione.</a:t>
            </a:r>
          </a:p>
          <a:p>
            <a:r>
              <a:rPr lang="it-IT" dirty="0"/>
              <a:t>Collaborazione con i responsabili di plesso.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009280" y="2875722"/>
            <a:ext cx="5994142" cy="3140765"/>
          </a:xfrm>
          <a:prstGeom prst="rect">
            <a:avLst/>
          </a:prstGeom>
          <a:noFill/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r>
              <a:rPr lang="it-IT" kern="1200" cap="all" dirty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1432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0C653D0-E5A1-AB27-A50F-5589D7EF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noProof="0" dirty="0"/>
              <a:t>PALAZZO - RACIOPPA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70DC3F-596F-2CDF-F64C-D00575D1B8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61988"/>
            <a:ext cx="5086350" cy="536575"/>
          </a:xfrm>
        </p:spPr>
        <p:txBody>
          <a:bodyPr/>
          <a:lstStyle/>
          <a:p>
            <a:r>
              <a:rPr lang="it-IT" b="1" dirty="0"/>
              <a:t>PUNTI DI FORZA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694655C-2C5B-65AF-3860-1918B283B66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181100"/>
            <a:ext cx="5735638" cy="5254625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Produzione di elevata quantità di documenti articolati e condivisi tra i tre ordini di scuola.</a:t>
            </a:r>
          </a:p>
          <a:p>
            <a:r>
              <a:rPr lang="it-IT" dirty="0"/>
              <a:t>Comunicazione migliorata grazie al sito dell’Istituto e all’utilizzo dei social e dei servizi connessi al registro elettronico AXIOS.</a:t>
            </a:r>
          </a:p>
          <a:p>
            <a:r>
              <a:rPr lang="it-IT" dirty="0"/>
              <a:t>Utilizzo consapevole del canale YouTube dell’Istituto (promozione di eventi, </a:t>
            </a:r>
            <a:r>
              <a:rPr lang="it-IT" dirty="0" err="1"/>
              <a:t>webinair</a:t>
            </a:r>
            <a:r>
              <a:rPr lang="it-IT" dirty="0"/>
              <a:t> formativi, open-day, …).</a:t>
            </a:r>
          </a:p>
          <a:p>
            <a:r>
              <a:rPr lang="it-IT" dirty="0"/>
              <a:t>Progettualità verticale, promossa e coordinata da tre referenti appartenenti ai diversi ordini di scuola.</a:t>
            </a:r>
          </a:p>
          <a:p>
            <a:r>
              <a:rPr lang="it-IT" dirty="0"/>
              <a:t>Coordinamento tra i Gruppi di lavoro/Dipartimenti/</a:t>
            </a:r>
            <a:r>
              <a:rPr lang="it-IT" dirty="0" err="1"/>
              <a:t>Interclassi</a:t>
            </a:r>
            <a:r>
              <a:rPr lang="it-IT" dirty="0"/>
              <a:t> per il miglioramento nella pianificazione delle attività     progettuali (tempi e modalità).</a:t>
            </a:r>
          </a:p>
          <a:p>
            <a:r>
              <a:rPr lang="it-IT" dirty="0"/>
              <a:t>Rendicontazione bimestrale delle azioni progettuali svolte.</a:t>
            </a:r>
          </a:p>
          <a:p>
            <a:r>
              <a:rPr lang="it-IT" dirty="0"/>
              <a:t>Programmazione bimestrale delle azioni progettuali da sviluppare nel bimestre successivo.</a:t>
            </a:r>
          </a:p>
          <a:p>
            <a:r>
              <a:rPr lang="it-IT" dirty="0"/>
              <a:t>Coinvolgimento della FS Area 2 “Disagio e integrazione” in tutte le fasi di organizzazione e di somministrazione delle Prove Invalsi.</a:t>
            </a:r>
          </a:p>
          <a:p>
            <a:r>
              <a:rPr lang="it-IT" dirty="0"/>
              <a:t>Collaborazione fattiva con le FS Area 4 “Multimedialità e sito web” e con l’animatore digitale.</a:t>
            </a:r>
          </a:p>
          <a:p>
            <a:r>
              <a:rPr lang="it-IT" dirty="0"/>
              <a:t>Collaborazione e comunicazione tra i docenti, le FF.SS. e lo Staff di Direzione.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0CB18D-3731-6BE9-2020-E0B6F34E783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27738" y="667855"/>
            <a:ext cx="5086350" cy="554038"/>
          </a:xfrm>
        </p:spPr>
        <p:txBody>
          <a:bodyPr/>
          <a:lstStyle/>
          <a:p>
            <a:r>
              <a:rPr lang="it-IT" b="1" dirty="0"/>
              <a:t>PUNTI DI DEBOLEZZA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1951FD2-ED6B-CFD4-2992-22A29A35D15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27738" y="1181100"/>
            <a:ext cx="6164262" cy="3314354"/>
          </a:xfrm>
        </p:spPr>
        <p:txBody>
          <a:bodyPr>
            <a:normAutofit/>
          </a:bodyPr>
          <a:lstStyle/>
          <a:p>
            <a:r>
              <a:rPr lang="it-IT" sz="1400" dirty="0"/>
              <a:t>Scarsa periodicità negli incontri di Staff.</a:t>
            </a:r>
          </a:p>
          <a:p>
            <a:r>
              <a:rPr lang="it-IT" sz="1400" dirty="0"/>
              <a:t>Mancato rispetto dei tempi e delle modalità nell’espletamento dei compiti e nella consegna dei documenti da parte di alcuni docenti.</a:t>
            </a:r>
          </a:p>
          <a:p>
            <a:r>
              <a:rPr lang="it-IT" sz="1400" dirty="0"/>
              <a:t>Mancata comunicazione da parte dei Referenti di progetto sulle azioni realizzate e quelle da realizzare (tempi e modi).</a:t>
            </a:r>
          </a:p>
          <a:p>
            <a:r>
              <a:rPr lang="it-IT" sz="1400" dirty="0"/>
              <a:t>Calendarizzazione periodica incontri tra Capi dipartimento/Presidenti di Interclasse/Intersezione e FF.SS. per pianificare progetti e attività PTOF.</a:t>
            </a:r>
          </a:p>
          <a:p>
            <a:r>
              <a:rPr lang="it-IT" sz="1400" dirty="0"/>
              <a:t> Completa attuazione dell’O.M. n. 172 del 04.12.2020.</a:t>
            </a:r>
          </a:p>
        </p:txBody>
      </p:sp>
    </p:spTree>
    <p:extLst>
      <p:ext uri="{BB962C8B-B14F-4D97-AF65-F5344CB8AC3E}">
        <p14:creationId xmlns:p14="http://schemas.microsoft.com/office/powerpoint/2010/main" val="230309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70DBF7FC-769A-4F7C-86D9-921C2CEAF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1706" y="1361030"/>
            <a:ext cx="4543790" cy="4135940"/>
          </a:xfr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277" y="414920"/>
            <a:ext cx="7644797" cy="1892220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PROPOSTE PER IL PROSSIMO ANNO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8017" y="1736035"/>
            <a:ext cx="7089303" cy="5075927"/>
          </a:xfrm>
        </p:spPr>
        <p:txBody>
          <a:bodyPr rtlCol="0">
            <a:normAutofit/>
          </a:bodyPr>
          <a:lstStyle/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Calendarizzazione periodica incontri di Staff.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Calendarizzazione periodica incontri tra Capi dipartimento/Presidenti di Interclasse/Intersezione e FF.SS. per pianificare progetti e attività PTOF.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Potenziamento delle attività dell’organismo interdipartimentale composto dai Capidipartimento, 1° e 2° Collaboratore del DS, Presidenti di Interclasse/Intersezione con funzioni di: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garanzia di coerenza interna alla progettualità d’Istituto;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armonizzazione di tempi e modi di realizzazione delle attività progettuali;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elaborazione di proposte da discutere negli organi collegiali;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intese sulla costruzione e valutazione delle Prove di Competenza pluridisciplinari per la Scuola Secondaria;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promozione della comunicazione fra i gruppi di lavoro, ricerca/ricerca e tra i vari segmenti scolastici in una dimensione di circolarità e cooperazione.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Prosecuzione delle azioni di accompagnamento per la completa attuazione dell’O.M. n. 172 del 04.12.2020.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DDB1DA-AD73-4E32-B7D5-0BD1008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91" y="6446838"/>
            <a:ext cx="6818262" cy="365125"/>
          </a:xfrm>
        </p:spPr>
        <p:txBody>
          <a:bodyPr rtlCol="0"/>
          <a:lstStyle/>
          <a:p>
            <a:pPr rtl="0"/>
            <a:r>
              <a:rPr lang="it-IT" dirty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295536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A783A-EB4C-E009-9AE3-201B9543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30" y="635195"/>
            <a:ext cx="9766853" cy="1337871"/>
          </a:xfrm>
        </p:spPr>
        <p:txBody>
          <a:bodyPr>
            <a:noAutofit/>
          </a:bodyPr>
          <a:lstStyle/>
          <a:p>
            <a:pPr algn="ctr"/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2400" b="1" dirty="0"/>
              <a:t>Area 2</a:t>
            </a:r>
            <a:br>
              <a:rPr lang="it-IT" sz="2400" b="1" dirty="0"/>
            </a:br>
            <a:r>
              <a:rPr lang="it-IT" sz="2400" b="1" dirty="0"/>
              <a:t>DISAGIO E INTEGRAZIONE </a:t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362D69-49A4-F13C-95D3-4C3DBE671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479" y="1973066"/>
            <a:ext cx="10993546" cy="846149"/>
          </a:xfrm>
        </p:spPr>
        <p:txBody>
          <a:bodyPr>
            <a:noAutofit/>
          </a:bodyPr>
          <a:lstStyle/>
          <a:p>
            <a:r>
              <a:rPr lang="it-IT" b="1" cap="none" dirty="0"/>
              <a:t>Docenti:</a:t>
            </a:r>
          </a:p>
          <a:p>
            <a:r>
              <a:rPr lang="it-IT" b="1" cap="none" dirty="0"/>
              <a:t>Maria Menichella – Stefania Cipriani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70963D-C46B-64BE-6E14-0A81A8F64597}"/>
              </a:ext>
            </a:extLst>
          </p:cNvPr>
          <p:cNvSpPr txBox="1"/>
          <p:nvPr/>
        </p:nvSpPr>
        <p:spPr>
          <a:xfrm>
            <a:off x="490330" y="3114262"/>
            <a:ext cx="112378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AREE DI INTERVENTO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Rapporti con enti/famiglie/istituzioni (servizi sociali, ASL, etc.).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Verifica/predisposizione/rimodulazione/valutazione di PEI, PDP, relazione finale presentazione esami alunni con disabilità.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Collaborazione stesura, monitoraggio e valutazione di RAV e </a:t>
            </a:r>
            <a:r>
              <a:rPr lang="it-IT" sz="2400" dirty="0" err="1">
                <a:solidFill>
                  <a:schemeClr val="bg1"/>
                </a:solidFill>
              </a:rPr>
              <a:t>PdM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Monitoraggio alunni BES.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Collaborazione con la FS Area 3 per gli alunni disabili.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Componente Staff di Direzione.</a:t>
            </a:r>
          </a:p>
        </p:txBody>
      </p:sp>
    </p:spTree>
    <p:extLst>
      <p:ext uri="{BB962C8B-B14F-4D97-AF65-F5344CB8AC3E}">
        <p14:creationId xmlns:p14="http://schemas.microsoft.com/office/powerpoint/2010/main" val="47241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29658"/>
            <a:ext cx="11129546" cy="5718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it-IT" dirty="0"/>
              <a:t>Azioni effettuate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E518C2C-FD85-B1AA-0C27-D4DBA6995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01" y="2200678"/>
            <a:ext cx="5335836" cy="4369643"/>
          </a:xfrm>
        </p:spPr>
        <p:txBody>
          <a:bodyPr>
            <a:normAutofit lnSpcReduction="10000"/>
          </a:bodyPr>
          <a:lstStyle/>
          <a:p>
            <a:r>
              <a:rPr lang="it-IT" sz="1200" dirty="0"/>
              <a:t>Implementazione di una didattica inclusiva per rispondere alle esigenze degli alunni con bisogni educativi speciali;</a:t>
            </a:r>
          </a:p>
          <a:p>
            <a:r>
              <a:rPr lang="it-IT" sz="1200" dirty="0"/>
              <a:t>accoglienza e supporto ai docenti di sostegno;</a:t>
            </a:r>
          </a:p>
          <a:p>
            <a:r>
              <a:rPr lang="it-IT" sz="1200" dirty="0"/>
              <a:t>cura e visione dei fascicoli personali degli alunni BES;</a:t>
            </a:r>
          </a:p>
          <a:p>
            <a:r>
              <a:rPr lang="it-IT" sz="1200" dirty="0"/>
              <a:t>formulazione dell’orario di servizio dei docenti di sostegno;</a:t>
            </a:r>
          </a:p>
          <a:p>
            <a:r>
              <a:rPr lang="it-IT" sz="1200" dirty="0"/>
              <a:t>coordinamento delle convocazioni del GI e GLHO/GLO;</a:t>
            </a:r>
          </a:p>
          <a:p>
            <a:r>
              <a:rPr lang="it-IT" sz="1200" dirty="0"/>
              <a:t>cura nella tenuta dei registri dei verbali GLHO/GLO-GI;</a:t>
            </a:r>
          </a:p>
          <a:p>
            <a:r>
              <a:rPr lang="it-IT" sz="1200" dirty="0"/>
              <a:t>cura dei rapporti con l’unità multidisciplinare;</a:t>
            </a:r>
          </a:p>
          <a:p>
            <a:r>
              <a:rPr lang="it-IT" sz="1200" dirty="0"/>
              <a:t>sostegno ai docenti nella fase di accertamento e di rilevazione  dei bisogni formativi degli alunni;</a:t>
            </a:r>
          </a:p>
          <a:p>
            <a:r>
              <a:rPr lang="it-IT" sz="1200" dirty="0"/>
              <a:t>predisposizione di  azioni dirette ed indirette di orientamento e tutoraggio;</a:t>
            </a:r>
          </a:p>
          <a:p>
            <a:r>
              <a:rPr lang="it-IT" sz="1200" dirty="0"/>
              <a:t>su delega del D.S., presidenza agli incontri con</a:t>
            </a:r>
          </a:p>
          <a:p>
            <a:pPr marL="0" indent="0">
              <a:buNone/>
            </a:pPr>
            <a:r>
              <a:rPr lang="it-IT" sz="1200" dirty="0"/>
              <a:t>        l’equipe multidisciplinare; </a:t>
            </a:r>
          </a:p>
          <a:p>
            <a:r>
              <a:rPr lang="it-IT" sz="1200" dirty="0"/>
              <a:t>supporto ai colleghi di sostegno;</a:t>
            </a:r>
          </a:p>
          <a:p>
            <a:r>
              <a:rPr lang="it-IT" sz="1200" dirty="0"/>
              <a:t>supporto alle famiglie degli alunni BES;</a:t>
            </a:r>
          </a:p>
          <a:p>
            <a:endParaRPr lang="it-IT" sz="1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r>
              <a:rPr lang="it-IT" kern="1200" cap="all" dirty="0"/>
              <a:t>MENICHELLA - CIPRIANI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8F3E6B-A644-6AEF-BF14-5FCFD071CA3A}"/>
              </a:ext>
            </a:extLst>
          </p:cNvPr>
          <p:cNvSpPr txBox="1"/>
          <p:nvPr/>
        </p:nvSpPr>
        <p:spPr>
          <a:xfrm>
            <a:off x="7074569" y="2527356"/>
            <a:ext cx="46403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200" dirty="0"/>
              <a:t>partecipazione alle riunioni dello Staff;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200" dirty="0"/>
              <a:t>predisposizione e diffusione di materiali di lavoro (indicatori, documenti, schede intervento potenziamento su alunni con B.E.S. modulistica…); 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200" dirty="0"/>
              <a:t>cura della documentazione riguardante gli alunni diversamente abili e successiva archiviazione;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200" dirty="0"/>
              <a:t>collaborazione con le altre F.S. ;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200" dirty="0"/>
              <a:t>collaborazione alla revisione e alla stesura del PTOF- RAV e PDM, con  predisposizione di materiali specifici della propria area di intervento;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200" dirty="0"/>
              <a:t>predisposizione e diffusione di materiali di lavoro (indicatori, documenti, schede, modulistica…);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200" dirty="0"/>
              <a:t>monitoraggio del livello di inserimento degli alunni e verifica della funzionalità̀ della programmazione dei docenti di sostegno;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200" dirty="0"/>
              <a:t>elaborazione del Piano Annuale per l'Inclusione; 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200" dirty="0"/>
              <a:t>aggiornamento sulle novità̀ normative in atto e previsione di momenti di formazione peer to peer;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200" dirty="0"/>
              <a:t>Relazioni al Dirigente Scolastico in merito all’operato.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DCE165-4CC0-A156-7A6E-1CB7C0153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132" y="5262506"/>
            <a:ext cx="2743200" cy="1666875"/>
          </a:xfrm>
          <a:prstGeom prst="rect">
            <a:avLst/>
          </a:pr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9B5A2CB8-604F-987D-40F4-8A6944D320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785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0C653D0-E5A1-AB27-A50F-5589D7EF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dirty="0"/>
              <a:t>MENICHELLA - CIPRIANI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70DC3F-596F-2CDF-F64C-D00575D1B8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61988"/>
            <a:ext cx="5086350" cy="536575"/>
          </a:xfrm>
        </p:spPr>
        <p:txBody>
          <a:bodyPr/>
          <a:lstStyle/>
          <a:p>
            <a:r>
              <a:rPr lang="it-IT" dirty="0"/>
              <a:t>PUNTI DI FORZA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694655C-2C5B-65AF-3860-1918B283B66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181100"/>
            <a:ext cx="5735638" cy="5254625"/>
          </a:xfrm>
        </p:spPr>
        <p:txBody>
          <a:bodyPr>
            <a:normAutofit/>
          </a:bodyPr>
          <a:lstStyle/>
          <a:p>
            <a:r>
              <a:rPr lang="it-IT" sz="1500" dirty="0"/>
              <a:t>Collaborazione con i Responsabili di Plesso, con i           collaboratori del D.S. e con le altre F.S. ;</a:t>
            </a:r>
          </a:p>
          <a:p>
            <a:r>
              <a:rPr lang="it-IT" sz="1500" dirty="0"/>
              <a:t> collaborazione con F.S. Disagio e Integrazione;</a:t>
            </a:r>
          </a:p>
          <a:p>
            <a:r>
              <a:rPr lang="it-IT" sz="1500" dirty="0"/>
              <a:t> disponibilità dei docenti sostegno nel collaborare;</a:t>
            </a:r>
          </a:p>
          <a:p>
            <a:r>
              <a:rPr lang="it-IT" sz="1500" dirty="0"/>
              <a:t>i quattro valori di riferimento condivisi dai nostri docenti “inclusivi”: </a:t>
            </a:r>
          </a:p>
          <a:p>
            <a:pPr marL="0" indent="0">
              <a:buNone/>
            </a:pPr>
            <a:r>
              <a:rPr lang="it-IT" sz="1500" dirty="0"/>
              <a:t>1 - (Saper) valutare la diversità degli alunni – la differenza tra gli alunni è una risorsa e una ricchezza; </a:t>
            </a:r>
          </a:p>
          <a:p>
            <a:pPr marL="0" indent="0">
              <a:buNone/>
            </a:pPr>
            <a:r>
              <a:rPr lang="it-IT" sz="1500" dirty="0"/>
              <a:t>2 - sostenere gli alunni - i docenti devono coltivare aspettative alte  sul successo scolastico degli studenti; </a:t>
            </a:r>
          </a:p>
          <a:p>
            <a:pPr marL="0" indent="0">
              <a:buNone/>
            </a:pPr>
            <a:r>
              <a:rPr lang="it-IT" sz="1500" dirty="0"/>
              <a:t>3 -  lavorare con gli altri - la collaborazione e il lavoro di gruppo (cooperative learning) sono approcci essenziali per tutti i docenti;</a:t>
            </a:r>
          </a:p>
          <a:p>
            <a:pPr marL="0" indent="0">
              <a:buNone/>
            </a:pPr>
            <a:r>
              <a:rPr lang="it-IT" sz="1500" dirty="0"/>
              <a:t>4 - aggiornamento professionale continuo - l’insegnamento è un’attività di apprendimento e i docenti hanno la responsabilità del proprio apprendimento permanente per tutto l’arco della vita.</a:t>
            </a:r>
          </a:p>
          <a:p>
            <a:endParaRPr lang="it-IT" sz="13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0CB18D-3731-6BE9-2020-E0B6F34E783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674619"/>
            <a:ext cx="5086350" cy="554038"/>
          </a:xfrm>
        </p:spPr>
        <p:txBody>
          <a:bodyPr/>
          <a:lstStyle/>
          <a:p>
            <a:r>
              <a:rPr lang="it-IT" dirty="0"/>
              <a:t>PUNTI DI DEBOLEZZA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1951FD2-ED6B-CFD4-2992-22A29A35D15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27738" y="1181100"/>
            <a:ext cx="6164262" cy="5580062"/>
          </a:xfrm>
        </p:spPr>
        <p:txBody>
          <a:bodyPr>
            <a:normAutofit/>
          </a:bodyPr>
          <a:lstStyle/>
          <a:p>
            <a:r>
              <a:rPr lang="it-IT" sz="1400" dirty="0"/>
              <a:t>Maggiore  utilizzo in classe di strategie inclusive valide per tutti gli alunni e non solo per i BES;</a:t>
            </a:r>
          </a:p>
          <a:p>
            <a:r>
              <a:rPr lang="it-IT" sz="1400" dirty="0"/>
              <a:t> ritardo da parte dell’Ente Locale nel mettere a disposizione gli operatori dell’assistenza specialistica che sono risultati di numero esiguo, solo per gli alunni con rapporto 1:1 e limitatamente alla figura dell’educatore professionale;</a:t>
            </a:r>
          </a:p>
          <a:p>
            <a:r>
              <a:rPr lang="it-IT" sz="1400" dirty="0"/>
              <a:t>identificazione più precoce degli alunni BES con DSA in classe seconda della scuola primaria;</a:t>
            </a:r>
          </a:p>
          <a:p>
            <a:r>
              <a:rPr lang="it-IT" sz="1400" dirty="0"/>
              <a:t>Mancato rispetto dei tempi e delle modalità nella consegna delle relazioni da parte di alcuni docenti.</a:t>
            </a:r>
          </a:p>
          <a:p>
            <a:endParaRPr lang="it-IT" sz="1400" dirty="0"/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4274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9" y="278297"/>
            <a:ext cx="6418032" cy="1892220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PROPOSTE PER IL PROSSIMO ANNO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8017" y="1736035"/>
            <a:ext cx="7089303" cy="5075927"/>
          </a:xfrm>
        </p:spPr>
        <p:txBody>
          <a:bodyPr rtlCol="0">
            <a:normAutofit/>
          </a:bodyPr>
          <a:lstStyle/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Maggiore attenzione da parte di tutti i docenti nei confronti degli alunni con BES, con e senza diagnosi, anche nel periodo di didattica a distanza;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maggiore consapevolezza della legge 170/2010 e delle misure dispensative e compensative da attuare nei confronti degli alunni con DSA, pertanto va ulteriormente potenziato l’aspetto sull’utilizzo in classe di strategie inclusive valide per tutti gli alunni e non solo per i BES; 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uso mirato di una parte delle ore di potenziamento di tutti i docenti per far fronte ai bisogni degli alunni con B.E.S.;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maggiore disponibilità ad accogliere e valorizzare le diversità e ad ascoltare le aspettative e le ansie dei genitori degli alunni in entrata;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disponibilità della Dirigenza nei riguardi di tali tematiche;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formazione in servizio mirata, dedicata ai docenti di sostegno e di classe inerente all’inclusione, al Nuovo PEI e a metodologie didattiche “nuove”. 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DDB1DA-AD73-4E32-B7D5-0BD1008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91" y="6446838"/>
            <a:ext cx="6818262" cy="365125"/>
          </a:xfrm>
        </p:spPr>
        <p:txBody>
          <a:bodyPr rtlCol="0"/>
          <a:lstStyle/>
          <a:p>
            <a:pPr rtl="0"/>
            <a:r>
              <a:rPr lang="it-IT" dirty="0"/>
              <a:t>MENICHELLA - CIPRIANI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0C51EE3-D339-31F4-A6E8-39B97AD3D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2352"/>
            <a:ext cx="4713242" cy="2630647"/>
          </a:xfrm>
          <a:prstGeom prst="rect">
            <a:avLst/>
          </a:prstGeom>
        </p:spPr>
      </p:pic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507A6221-5D45-0925-F280-91A1C701CA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128553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1240</TotalTime>
  <Words>2170</Words>
  <Application>Microsoft Office PowerPoint</Application>
  <PresentationFormat>Widescreen</PresentationFormat>
  <Paragraphs>216</Paragraphs>
  <Slides>17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Ink Free</vt:lpstr>
      <vt:lpstr>Wingdings</vt:lpstr>
      <vt:lpstr>Wingdings 3</vt:lpstr>
      <vt:lpstr>Riunioni ione</vt:lpstr>
      <vt:lpstr>Verifica e Valutazione finale delle attività svolte dalle FUNZIONI STRUMENTALI  a.s. 2022/2023</vt:lpstr>
      <vt:lpstr>        Area 1 Curricolo -Progettazione -Valutazione </vt:lpstr>
      <vt:lpstr>Azioni effettuate</vt:lpstr>
      <vt:lpstr>Presentazione standard di PowerPoint</vt:lpstr>
      <vt:lpstr>PROPOSTE PER IL PROSSIMO ANNO </vt:lpstr>
      <vt:lpstr>        Area 2 DISAGIO E INTEGRAZIONE  </vt:lpstr>
      <vt:lpstr>Azioni effettuate</vt:lpstr>
      <vt:lpstr>Presentazione standard di PowerPoint</vt:lpstr>
      <vt:lpstr>PROPOSTE PER IL PROSSIMO ANNO </vt:lpstr>
      <vt:lpstr>        Area 3 CONTINUITA’ - ORIENTAMENTO </vt:lpstr>
      <vt:lpstr>Azioni effettuate</vt:lpstr>
      <vt:lpstr>Presentazione standard di PowerPoint</vt:lpstr>
      <vt:lpstr>        Area 4 MULTIMEDIALITA’ – SITO WEB </vt:lpstr>
      <vt:lpstr>Azioni effettuate</vt:lpstr>
      <vt:lpstr>Presentazione standard di PowerPoint</vt:lpstr>
      <vt:lpstr>AZIONI DA EFFETTUARE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 e Valutazione finale delle attività svolte dalle FUNZIONI STRUMENTALI  a.s. 2021/2022</dc:title>
  <dc:creator>Marisannas Bimbo</dc:creator>
  <cp:lastModifiedBy>Marianna</cp:lastModifiedBy>
  <cp:revision>2</cp:revision>
  <dcterms:created xsi:type="dcterms:W3CDTF">2022-06-27T15:08:29Z</dcterms:created>
  <dcterms:modified xsi:type="dcterms:W3CDTF">2023-06-26T18:14:11Z</dcterms:modified>
</cp:coreProperties>
</file>