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256" r:id="rId2"/>
    <p:sldId id="257" r:id="rId3"/>
    <p:sldId id="259" r:id="rId4"/>
    <p:sldId id="261" r:id="rId5"/>
    <p:sldId id="260" r:id="rId6"/>
    <p:sldId id="27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100D"/>
    <a:srgbClr val="B015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26/06/2023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0070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26/06/2023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6610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26/06/2023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4908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26/06/2023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2918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26/06/2023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9954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26/06/2023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46860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26/06/2023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13309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26/06/2023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871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26/06/2023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723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26/06/2023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9505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26/06/2023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74037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26/06/2023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2822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26/06/2023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7341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26/06/2023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9872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26/06/2023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46834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26/06/2023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8665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F587C-C68E-408C-A524-109765B5AF3C}" type="datetimeFigureOut">
              <a:rPr lang="it-IT" smtClean="0"/>
              <a:t>26/06/2023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2253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4959E329-0DF7-411D-8F3A-D67C8E84ED97}"/>
              </a:ext>
            </a:extLst>
          </p:cNvPr>
          <p:cNvSpPr/>
          <p:nvPr/>
        </p:nvSpPr>
        <p:spPr>
          <a:xfrm>
            <a:off x="0" y="238538"/>
            <a:ext cx="4651513" cy="1590261"/>
          </a:xfrm>
          <a:prstGeom prst="rect">
            <a:avLst/>
          </a:prstGeom>
          <a:ln/>
          <a:scene3d>
            <a:camera prst="perspectiveContrastingRightFacing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/>
              <a:t>ISTITUTO COMPRENSIVO</a:t>
            </a:r>
          </a:p>
          <a:p>
            <a:pPr algn="ctr"/>
            <a:r>
              <a:rPr lang="it-IT" sz="2800" b="1" dirty="0"/>
              <a:t>« </a:t>
            </a:r>
            <a:r>
              <a:rPr lang="it-IT" sz="2800" b="1" i="1" dirty="0"/>
              <a:t>Tommasone-Alighieri »</a:t>
            </a:r>
            <a:endParaRPr lang="it-IT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8E709FA-456A-4C14-9C1D-362917F4FA49}"/>
              </a:ext>
            </a:extLst>
          </p:cNvPr>
          <p:cNvSpPr/>
          <p:nvPr/>
        </p:nvSpPr>
        <p:spPr>
          <a:xfrm>
            <a:off x="0" y="2182504"/>
            <a:ext cx="11078324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Verifica e valutazione finale delle attività svolte dai docenti Responsabili per le attività di assistenza tecnica</a:t>
            </a:r>
          </a:p>
          <a:p>
            <a:pPr algn="ctr"/>
            <a:r>
              <a:rPr lang="it-IT" sz="4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Piano Nazionale Scuola Digitale/PNRR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E4E83233-68C6-41EF-A337-DAC86D6E68E7}"/>
              </a:ext>
            </a:extLst>
          </p:cNvPr>
          <p:cNvSpPr/>
          <p:nvPr/>
        </p:nvSpPr>
        <p:spPr>
          <a:xfrm>
            <a:off x="6211299" y="5968156"/>
            <a:ext cx="369203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0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a.s.</a:t>
            </a:r>
            <a:r>
              <a:rPr lang="it-IT" sz="4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2022-2023</a:t>
            </a:r>
            <a:endParaRPr lang="it-IT" sz="40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7445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062FF00C-95B1-44F0-8BA8-6B6375001C26}"/>
              </a:ext>
            </a:extLst>
          </p:cNvPr>
          <p:cNvSpPr/>
          <p:nvPr/>
        </p:nvSpPr>
        <p:spPr>
          <a:xfrm rot="305168">
            <a:off x="337625" y="438546"/>
            <a:ext cx="4740812" cy="759655"/>
          </a:xfrm>
          <a:prstGeom prst="rect">
            <a:avLst/>
          </a:prstGeom>
          <a:scene3d>
            <a:camera prst="isometricOffAxis2To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976A37A7-D75E-445A-A52D-871611AC3BE0}"/>
              </a:ext>
            </a:extLst>
          </p:cNvPr>
          <p:cNvSpPr/>
          <p:nvPr/>
        </p:nvSpPr>
        <p:spPr>
          <a:xfrm>
            <a:off x="5275385" y="478302"/>
            <a:ext cx="2588455" cy="12660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F0551C7-D655-45A2-B9F8-71A82EBE3901}"/>
              </a:ext>
            </a:extLst>
          </p:cNvPr>
          <p:cNvSpPr/>
          <p:nvPr/>
        </p:nvSpPr>
        <p:spPr>
          <a:xfrm>
            <a:off x="7468592" y="692038"/>
            <a:ext cx="3040381" cy="652889"/>
          </a:xfrm>
          <a:prstGeom prst="rect">
            <a:avLst/>
          </a:prstGeom>
          <a:scene3d>
            <a:camera prst="perspectiveContrastingLeftFacing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pentagono 9">
            <a:extLst>
              <a:ext uri="{FF2B5EF4-FFF2-40B4-BE49-F238E27FC236}">
                <a16:creationId xmlns:a16="http://schemas.microsoft.com/office/drawing/2014/main" id="{F4BB1015-896A-43D2-A352-8829928856D3}"/>
              </a:ext>
            </a:extLst>
          </p:cNvPr>
          <p:cNvSpPr/>
          <p:nvPr/>
        </p:nvSpPr>
        <p:spPr>
          <a:xfrm>
            <a:off x="360834" y="1624731"/>
            <a:ext cx="5908430" cy="289794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con due angoli in diagonale arrotondati 10">
            <a:extLst>
              <a:ext uri="{FF2B5EF4-FFF2-40B4-BE49-F238E27FC236}">
                <a16:creationId xmlns:a16="http://schemas.microsoft.com/office/drawing/2014/main" id="{D7D53C45-14BD-47A3-8D2F-5557E3A9D3B9}"/>
              </a:ext>
            </a:extLst>
          </p:cNvPr>
          <p:cNvSpPr/>
          <p:nvPr/>
        </p:nvSpPr>
        <p:spPr>
          <a:xfrm>
            <a:off x="6351489" y="1587070"/>
            <a:ext cx="3286539" cy="3115825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40EE280-9AAB-4AA9-9D92-4B2A340C4CFC}"/>
              </a:ext>
            </a:extLst>
          </p:cNvPr>
          <p:cNvSpPr txBox="1"/>
          <p:nvPr/>
        </p:nvSpPr>
        <p:spPr>
          <a:xfrm>
            <a:off x="436099" y="555671"/>
            <a:ext cx="4740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AMBITI DI INTERVENTO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6CA2000-68D0-470C-A38C-607F64088514}"/>
              </a:ext>
            </a:extLst>
          </p:cNvPr>
          <p:cNvSpPr txBox="1"/>
          <p:nvPr/>
        </p:nvSpPr>
        <p:spPr>
          <a:xfrm>
            <a:off x="710419" y="1717830"/>
            <a:ext cx="39952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 </a:t>
            </a:r>
            <a:r>
              <a:rPr lang="it-IT" sz="2400" b="1" dirty="0"/>
              <a:t>Formazione interna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24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2400" b="1" dirty="0"/>
              <a:t>Creazione di soluzioni </a:t>
            </a:r>
          </a:p>
          <a:p>
            <a:r>
              <a:rPr lang="it-IT" sz="2400" b="1" dirty="0"/>
              <a:t>    innovative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24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2400" b="1" dirty="0"/>
              <a:t>Coinvolgimento della</a:t>
            </a:r>
          </a:p>
          <a:p>
            <a:r>
              <a:rPr lang="it-IT" sz="2400" b="1" dirty="0"/>
              <a:t>   Comunità scolastica</a:t>
            </a:r>
          </a:p>
          <a:p>
            <a:endParaRPr lang="it-IT" sz="2400" b="1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00823CE-6020-4039-BD11-12F09E7CAE2E}"/>
              </a:ext>
            </a:extLst>
          </p:cNvPr>
          <p:cNvSpPr txBox="1"/>
          <p:nvPr/>
        </p:nvSpPr>
        <p:spPr>
          <a:xfrm>
            <a:off x="6618849" y="2829758"/>
            <a:ext cx="45743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sz="2000" b="1" dirty="0">
                <a:solidFill>
                  <a:srgbClr val="B01513"/>
                </a:solidFill>
              </a:rPr>
              <a:t>Animatore digitale</a:t>
            </a:r>
          </a:p>
          <a:p>
            <a:pPr marL="285750" indent="-285750">
              <a:buFontTx/>
              <a:buChar char="-"/>
            </a:pPr>
            <a:endParaRPr lang="it-IT" sz="2000" b="1" dirty="0">
              <a:solidFill>
                <a:srgbClr val="B01513"/>
              </a:solidFill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B3E226B-F296-4308-B7B5-E210B1C0DD61}"/>
              </a:ext>
            </a:extLst>
          </p:cNvPr>
          <p:cNvSpPr txBox="1"/>
          <p:nvPr/>
        </p:nvSpPr>
        <p:spPr>
          <a:xfrm rot="830139">
            <a:off x="8004274" y="788569"/>
            <a:ext cx="294198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 </a:t>
            </a:r>
            <a:r>
              <a:rPr lang="it-IT" sz="1400" b="1" dirty="0">
                <a:solidFill>
                  <a:srgbClr val="B01513"/>
                </a:solidFill>
              </a:rPr>
              <a:t>REFERENTE </a:t>
            </a:r>
          </a:p>
          <a:p>
            <a:r>
              <a:rPr lang="it-IT" sz="1100" b="1" dirty="0">
                <a:solidFill>
                  <a:srgbClr val="B01513"/>
                </a:solidFill>
              </a:rPr>
              <a:t>Marianna BIMBO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54EDFCE-40B5-77B5-2815-75EF59A815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4518" y="4786828"/>
            <a:ext cx="3262964" cy="2071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235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ccia a pentagono 4">
            <a:extLst>
              <a:ext uri="{FF2B5EF4-FFF2-40B4-BE49-F238E27FC236}">
                <a16:creationId xmlns:a16="http://schemas.microsoft.com/office/drawing/2014/main" id="{9E671856-8496-40B8-8123-BB20683BFBB4}"/>
              </a:ext>
            </a:extLst>
          </p:cNvPr>
          <p:cNvSpPr/>
          <p:nvPr/>
        </p:nvSpPr>
        <p:spPr>
          <a:xfrm>
            <a:off x="450166" y="295422"/>
            <a:ext cx="5894363" cy="914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56AD62-21DB-42C9-BCA7-CE985213D175}"/>
              </a:ext>
            </a:extLst>
          </p:cNvPr>
          <p:cNvSpPr txBox="1"/>
          <p:nvPr/>
        </p:nvSpPr>
        <p:spPr>
          <a:xfrm>
            <a:off x="590843" y="430631"/>
            <a:ext cx="5505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/>
              <a:t>FORMAZIONE INTERNA</a:t>
            </a:r>
          </a:p>
        </p:txBody>
      </p:sp>
      <p:sp>
        <p:nvSpPr>
          <p:cNvPr id="2" name="Rettangolo con due angoli in diagonale arrotondati 1">
            <a:extLst>
              <a:ext uri="{FF2B5EF4-FFF2-40B4-BE49-F238E27FC236}">
                <a16:creationId xmlns:a16="http://schemas.microsoft.com/office/drawing/2014/main" id="{6EC35769-2E38-4C6D-90F3-AD9B9ABB53D9}"/>
              </a:ext>
            </a:extLst>
          </p:cNvPr>
          <p:cNvSpPr/>
          <p:nvPr/>
        </p:nvSpPr>
        <p:spPr>
          <a:xfrm>
            <a:off x="781876" y="1842052"/>
            <a:ext cx="4134679" cy="4585317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2717AD0-0FC3-42F8-89DA-49ABBBE69A3A}"/>
              </a:ext>
            </a:extLst>
          </p:cNvPr>
          <p:cNvSpPr txBox="1"/>
          <p:nvPr/>
        </p:nvSpPr>
        <p:spPr>
          <a:xfrm>
            <a:off x="1192692" y="2585450"/>
            <a:ext cx="35648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2000" dirty="0"/>
              <a:t>Formazione creazione e utilizzo  modulo Google</a:t>
            </a:r>
          </a:p>
          <a:p>
            <a:endParaRPr lang="it-IT" sz="2000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20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2000" dirty="0"/>
              <a:t>Indicazioni operative per l’archiviazione in cloud del materiale didattico prodotto</a:t>
            </a:r>
          </a:p>
        </p:txBody>
      </p:sp>
      <p:sp>
        <p:nvSpPr>
          <p:cNvPr id="6" name="Rettangolo con due angoli in diagonale arrotondati 5">
            <a:extLst>
              <a:ext uri="{FF2B5EF4-FFF2-40B4-BE49-F238E27FC236}">
                <a16:creationId xmlns:a16="http://schemas.microsoft.com/office/drawing/2014/main" id="{C3A5AE7C-EFE1-4006-87F8-56DF96D155BC}"/>
              </a:ext>
            </a:extLst>
          </p:cNvPr>
          <p:cNvSpPr/>
          <p:nvPr/>
        </p:nvSpPr>
        <p:spPr>
          <a:xfrm>
            <a:off x="5506278" y="1705152"/>
            <a:ext cx="4134679" cy="4585317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8055075-67FD-49EC-881F-6A3AFF0E987E}"/>
              </a:ext>
            </a:extLst>
          </p:cNvPr>
          <p:cNvSpPr txBox="1"/>
          <p:nvPr/>
        </p:nvSpPr>
        <p:spPr>
          <a:xfrm>
            <a:off x="1530627" y="2108602"/>
            <a:ext cx="3034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PERSONALE DOCENTE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6991444-C317-4C90-B0FE-E4479CA525F2}"/>
              </a:ext>
            </a:extLst>
          </p:cNvPr>
          <p:cNvSpPr txBox="1"/>
          <p:nvPr/>
        </p:nvSpPr>
        <p:spPr>
          <a:xfrm>
            <a:off x="5897217" y="2027604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PERSONALE ATA: amministrativi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D8EC41C-484D-42BB-98EE-A8B394274CEA}"/>
              </a:ext>
            </a:extLst>
          </p:cNvPr>
          <p:cNvSpPr txBox="1"/>
          <p:nvPr/>
        </p:nvSpPr>
        <p:spPr>
          <a:xfrm>
            <a:off x="5791199" y="2599709"/>
            <a:ext cx="35648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2000" dirty="0"/>
              <a:t>Gestione  segreteria digitale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9695885-B7D8-4CD3-81AC-67A8770CDEC8}"/>
              </a:ext>
            </a:extLst>
          </p:cNvPr>
          <p:cNvSpPr txBox="1"/>
          <p:nvPr/>
        </p:nvSpPr>
        <p:spPr>
          <a:xfrm>
            <a:off x="5983357" y="3782228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PERSONALE ATA: collaboratori scolastici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0CEADA5-C358-4235-A944-D9F1C887897E}"/>
              </a:ext>
            </a:extLst>
          </p:cNvPr>
          <p:cNvSpPr txBox="1"/>
          <p:nvPr/>
        </p:nvSpPr>
        <p:spPr>
          <a:xfrm>
            <a:off x="5897217" y="4542627"/>
            <a:ext cx="35648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2000" dirty="0"/>
              <a:t>Indicazioni operative compilazione moduli Google e notifica circolari</a:t>
            </a:r>
          </a:p>
        </p:txBody>
      </p:sp>
    </p:spTree>
    <p:extLst>
      <p:ext uri="{BB962C8B-B14F-4D97-AF65-F5344CB8AC3E}">
        <p14:creationId xmlns:p14="http://schemas.microsoft.com/office/powerpoint/2010/main" val="308061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ccia a pentagono 4">
            <a:extLst>
              <a:ext uri="{FF2B5EF4-FFF2-40B4-BE49-F238E27FC236}">
                <a16:creationId xmlns:a16="http://schemas.microsoft.com/office/drawing/2014/main" id="{9E671856-8496-40B8-8123-BB20683BFBB4}"/>
              </a:ext>
            </a:extLst>
          </p:cNvPr>
          <p:cNvSpPr/>
          <p:nvPr/>
        </p:nvSpPr>
        <p:spPr>
          <a:xfrm>
            <a:off x="450166" y="295422"/>
            <a:ext cx="5894363" cy="914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56AD62-21DB-42C9-BCA7-CE985213D175}"/>
              </a:ext>
            </a:extLst>
          </p:cNvPr>
          <p:cNvSpPr txBox="1"/>
          <p:nvPr/>
        </p:nvSpPr>
        <p:spPr>
          <a:xfrm>
            <a:off x="590843" y="378825"/>
            <a:ext cx="5505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CREAZIONE DI SOLUZIONI INNOVATIVE</a:t>
            </a:r>
          </a:p>
        </p:txBody>
      </p:sp>
      <p:sp>
        <p:nvSpPr>
          <p:cNvPr id="4" name="Rettangolo con due angoli in diagonale arrotondati 3">
            <a:extLst>
              <a:ext uri="{FF2B5EF4-FFF2-40B4-BE49-F238E27FC236}">
                <a16:creationId xmlns:a16="http://schemas.microsoft.com/office/drawing/2014/main" id="{1BD1FC64-2FE2-4C90-8D4E-C91705E4E272}"/>
              </a:ext>
            </a:extLst>
          </p:cNvPr>
          <p:cNvSpPr/>
          <p:nvPr/>
        </p:nvSpPr>
        <p:spPr>
          <a:xfrm>
            <a:off x="590843" y="1276082"/>
            <a:ext cx="4475362" cy="5203093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CA3339C-ED3D-41F1-8E73-FD8EB7EA37D7}"/>
              </a:ext>
            </a:extLst>
          </p:cNvPr>
          <p:cNvSpPr txBox="1"/>
          <p:nvPr/>
        </p:nvSpPr>
        <p:spPr>
          <a:xfrm>
            <a:off x="798596" y="1585528"/>
            <a:ext cx="405985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400" b="1" dirty="0"/>
              <a:t>Aggiornamento</a:t>
            </a:r>
            <a:r>
              <a:rPr lang="it-IT" sz="1400" dirty="0"/>
              <a:t> dei canali social (</a:t>
            </a:r>
            <a:r>
              <a:rPr lang="it-IT" sz="1400" dirty="0" err="1"/>
              <a:t>facebook,twitter</a:t>
            </a:r>
            <a:r>
              <a:rPr lang="it-IT" sz="1400" dirty="0"/>
              <a:t>,</a:t>
            </a:r>
          </a:p>
          <a:p>
            <a:r>
              <a:rPr lang="it-IT" sz="1400" dirty="0"/>
              <a:t>      Instagram 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1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400" b="1" dirty="0"/>
              <a:t>Creazione</a:t>
            </a:r>
            <a:r>
              <a:rPr lang="it-IT" sz="1400" dirty="0"/>
              <a:t> di pagine «Google moduli» per  test di ingresso e finali , autovalutazione,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1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400" b="1" dirty="0"/>
              <a:t>Ottimizzazione</a:t>
            </a:r>
            <a:r>
              <a:rPr lang="it-IT" sz="1400" dirty="0"/>
              <a:t> della piattaforma AXIOS per la gestione  dei materiali didattici, per gli indicatori di valutazione e la stampa dei documenti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1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400" b="1" dirty="0"/>
              <a:t>Supporto</a:t>
            </a:r>
            <a:r>
              <a:rPr lang="it-IT" sz="1400" dirty="0"/>
              <a:t> per creazione video didattici di documentazione delle attività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1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400" b="1" dirty="0"/>
              <a:t>Dirette streaming </a:t>
            </a:r>
            <a:r>
              <a:rPr lang="it-IT" sz="1400" dirty="0"/>
              <a:t>canali Facebook e YouTube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1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400" b="1" dirty="0"/>
              <a:t>Archiviazione</a:t>
            </a:r>
            <a:r>
              <a:rPr lang="it-IT" sz="1400" dirty="0"/>
              <a:t> in cloud del materiale didattico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79FB32AD-09DA-6D2A-E1C7-F21023B58E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3958" y="2252869"/>
            <a:ext cx="4435759" cy="2789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360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ccia a pentagono 4">
            <a:extLst>
              <a:ext uri="{FF2B5EF4-FFF2-40B4-BE49-F238E27FC236}">
                <a16:creationId xmlns:a16="http://schemas.microsoft.com/office/drawing/2014/main" id="{9E671856-8496-40B8-8123-BB20683BFBB4}"/>
              </a:ext>
            </a:extLst>
          </p:cNvPr>
          <p:cNvSpPr/>
          <p:nvPr/>
        </p:nvSpPr>
        <p:spPr>
          <a:xfrm>
            <a:off x="450166" y="295422"/>
            <a:ext cx="6546982" cy="914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56AD62-21DB-42C9-BCA7-CE985213D175}"/>
              </a:ext>
            </a:extLst>
          </p:cNvPr>
          <p:cNvSpPr txBox="1"/>
          <p:nvPr/>
        </p:nvSpPr>
        <p:spPr>
          <a:xfrm>
            <a:off x="450166" y="337123"/>
            <a:ext cx="60566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COINVOLGIMENTO COMUNITA’ SCOLASTICA</a:t>
            </a:r>
          </a:p>
        </p:txBody>
      </p:sp>
      <p:sp>
        <p:nvSpPr>
          <p:cNvPr id="6" name="Rettangolo con due angoli in diagonale arrotondati 5">
            <a:extLst>
              <a:ext uri="{FF2B5EF4-FFF2-40B4-BE49-F238E27FC236}">
                <a16:creationId xmlns:a16="http://schemas.microsoft.com/office/drawing/2014/main" id="{D821D5AA-D458-46EB-9176-8B7E1F81FCC3}"/>
              </a:ext>
            </a:extLst>
          </p:cNvPr>
          <p:cNvSpPr/>
          <p:nvPr/>
        </p:nvSpPr>
        <p:spPr>
          <a:xfrm>
            <a:off x="666022" y="1470991"/>
            <a:ext cx="5678507" cy="5387009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CDBEA9E-F525-448D-AC80-3691B179B63F}"/>
              </a:ext>
            </a:extLst>
          </p:cNvPr>
          <p:cNvSpPr txBox="1"/>
          <p:nvPr/>
        </p:nvSpPr>
        <p:spPr>
          <a:xfrm>
            <a:off x="927653" y="2173356"/>
            <a:ext cx="51683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600" b="1" dirty="0"/>
              <a:t> Svolgimento </a:t>
            </a:r>
            <a:r>
              <a:rPr lang="it-IT" sz="1600" dirty="0"/>
              <a:t>test di ingresso e finali  classi quinte scuola Primaria e classi scuola Secondaria con Google Moduli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16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600" b="1" dirty="0"/>
              <a:t>Attività di approccio </a:t>
            </a:r>
            <a:r>
              <a:rPr lang="it-IT" sz="1600" dirty="0"/>
              <a:t>al pensiero computazionale e lezioni di </a:t>
            </a:r>
            <a:r>
              <a:rPr lang="it-IT" sz="1600" dirty="0" err="1"/>
              <a:t>coding</a:t>
            </a:r>
            <a:endParaRPr lang="it-IT" sz="1600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16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600" b="1" dirty="0"/>
              <a:t>Partecipazione</a:t>
            </a:r>
            <a:r>
              <a:rPr lang="it-IT" sz="1600" dirty="0"/>
              <a:t>  Progetto Nazionale «</a:t>
            </a:r>
            <a:r>
              <a:rPr lang="it-IT" sz="1600" dirty="0" err="1"/>
              <a:t>InnovaMenti</a:t>
            </a:r>
            <a:r>
              <a:rPr lang="it-IT" sz="1600" dirty="0"/>
              <a:t>» 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16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600" b="1" dirty="0" err="1"/>
              <a:t>Parteipazione</a:t>
            </a:r>
            <a:r>
              <a:rPr lang="it-IT" sz="1600" b="1" dirty="0"/>
              <a:t> a </a:t>
            </a:r>
            <a:r>
              <a:rPr lang="it-IT" sz="1600" b="1" dirty="0" err="1"/>
              <a:t>CodeWeek</a:t>
            </a:r>
            <a:endParaRPr lang="it-IT" sz="16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16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600" b="1" dirty="0"/>
              <a:t>Creazione</a:t>
            </a:r>
            <a:r>
              <a:rPr lang="it-IT" sz="1600" dirty="0"/>
              <a:t> di bacheche  online con </a:t>
            </a:r>
            <a:r>
              <a:rPr lang="it-IT" sz="1600" dirty="0" err="1"/>
              <a:t>Padlet</a:t>
            </a:r>
            <a:endParaRPr lang="it-IT" sz="1600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16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600" b="1" dirty="0"/>
              <a:t>Realizzazione</a:t>
            </a:r>
            <a:r>
              <a:rPr lang="it-IT" sz="1600" dirty="0"/>
              <a:t> di presentazioni multimediali e video esplicativi di documentazione delle attività svolte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1600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1600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614EEBD9-5B10-EFE6-21A4-A3F00A662C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631" y="2513580"/>
            <a:ext cx="3361202" cy="2507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276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4959E329-0DF7-411D-8F3A-D67C8E84ED97}"/>
              </a:ext>
            </a:extLst>
          </p:cNvPr>
          <p:cNvSpPr/>
          <p:nvPr/>
        </p:nvSpPr>
        <p:spPr>
          <a:xfrm>
            <a:off x="887896" y="677588"/>
            <a:ext cx="4651513" cy="1590261"/>
          </a:xfrm>
          <a:prstGeom prst="rect">
            <a:avLst/>
          </a:prstGeom>
          <a:ln/>
          <a:scene3d>
            <a:camera prst="perspectiveContrastingRightFacing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/>
              <a:t>ISTITUTO COMPRENSIVO</a:t>
            </a:r>
          </a:p>
          <a:p>
            <a:pPr algn="ctr"/>
            <a:r>
              <a:rPr lang="it-IT" sz="2800" b="1" dirty="0"/>
              <a:t>« </a:t>
            </a:r>
            <a:r>
              <a:rPr lang="it-IT" sz="2800" b="1" i="1" dirty="0"/>
              <a:t>Tommasone-Alighieri»</a:t>
            </a:r>
            <a:endParaRPr lang="it-IT" b="1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EFF635A-7A93-4045-B067-0844E37BBB60}"/>
              </a:ext>
            </a:extLst>
          </p:cNvPr>
          <p:cNvSpPr/>
          <p:nvPr/>
        </p:nvSpPr>
        <p:spPr>
          <a:xfrm>
            <a:off x="3578087" y="2796209"/>
            <a:ext cx="7977809" cy="5168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CF1CFE8-E838-40FD-A0E2-730AE8597E76}"/>
              </a:ext>
            </a:extLst>
          </p:cNvPr>
          <p:cNvSpPr txBox="1"/>
          <p:nvPr/>
        </p:nvSpPr>
        <p:spPr>
          <a:xfrm>
            <a:off x="3803374" y="2902226"/>
            <a:ext cx="7606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B01513"/>
                </a:solidFill>
              </a:rPr>
              <a:t>    fgic876009@istruzione.it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E7B2F29C-840E-4C3F-907F-396394D945D7}"/>
              </a:ext>
            </a:extLst>
          </p:cNvPr>
          <p:cNvSpPr/>
          <p:nvPr/>
        </p:nvSpPr>
        <p:spPr>
          <a:xfrm>
            <a:off x="3578086" y="4141305"/>
            <a:ext cx="7977809" cy="5168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DBF7CE8-FBCA-42B5-8B6B-59AA0963E90B}"/>
              </a:ext>
            </a:extLst>
          </p:cNvPr>
          <p:cNvSpPr txBox="1"/>
          <p:nvPr/>
        </p:nvSpPr>
        <p:spPr>
          <a:xfrm>
            <a:off x="3803374" y="4215056"/>
            <a:ext cx="7606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B01513"/>
                </a:solidFill>
              </a:rPr>
              <a:t>   www.tommasone-alighieri.edu.it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D4B4C037-E1CA-499A-A747-3B3554CD5B04}"/>
              </a:ext>
            </a:extLst>
          </p:cNvPr>
          <p:cNvSpPr/>
          <p:nvPr/>
        </p:nvSpPr>
        <p:spPr>
          <a:xfrm>
            <a:off x="7248939" y="4969565"/>
            <a:ext cx="4161183" cy="133847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C0B74C8-DEB5-44BD-A6BA-93CAA3929225}"/>
              </a:ext>
            </a:extLst>
          </p:cNvPr>
          <p:cNvSpPr txBox="1"/>
          <p:nvPr/>
        </p:nvSpPr>
        <p:spPr>
          <a:xfrm>
            <a:off x="7407965" y="5186499"/>
            <a:ext cx="4426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B01513"/>
                </a:solidFill>
              </a:rPr>
              <a:t>Marianna BIMBO</a:t>
            </a:r>
          </a:p>
          <a:p>
            <a:endParaRPr lang="it-IT" b="1" dirty="0">
              <a:solidFill>
                <a:srgbClr val="B01513"/>
              </a:solidFill>
            </a:endParaRPr>
          </a:p>
        </p:txBody>
      </p:sp>
      <p:pic>
        <p:nvPicPr>
          <p:cNvPr id="11" name="Elemento grafico 10" descr="Busta" title="Icona - Posta elettronica relatore">
            <a:extLst>
              <a:ext uri="{FF2B5EF4-FFF2-40B4-BE49-F238E27FC236}">
                <a16:creationId xmlns:a16="http://schemas.microsoft.com/office/drawing/2014/main" id="{9F2B88E9-63B7-4D10-9284-9892000465C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93924" y="2963086"/>
            <a:ext cx="218900" cy="218900"/>
          </a:xfrm>
          <a:prstGeom prst="rect">
            <a:avLst/>
          </a:prstGeom>
        </p:spPr>
      </p:pic>
      <p:pic>
        <p:nvPicPr>
          <p:cNvPr id="12" name="Elemento grafico 11" descr="Mondo">
            <a:extLst>
              <a:ext uri="{FF2B5EF4-FFF2-40B4-BE49-F238E27FC236}">
                <a16:creationId xmlns:a16="http://schemas.microsoft.com/office/drawing/2014/main" id="{431A36CF-2D83-466A-9AD1-F569C8D4380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93924" y="4284051"/>
            <a:ext cx="231342" cy="231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948062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402</TotalTime>
  <Words>248</Words>
  <Application>Microsoft Office PowerPoint</Application>
  <PresentationFormat>Widescreen</PresentationFormat>
  <Paragraphs>56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Courier New</vt:lpstr>
      <vt:lpstr>Trebuchet MS</vt:lpstr>
      <vt:lpstr>Wingdings 3</vt:lpstr>
      <vt:lpstr>Sfaccettatura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GENNARO CAMPOREALE</dc:creator>
  <cp:lastModifiedBy>Marianna</cp:lastModifiedBy>
  <cp:revision>117</cp:revision>
  <dcterms:created xsi:type="dcterms:W3CDTF">2022-06-19T20:19:46Z</dcterms:created>
  <dcterms:modified xsi:type="dcterms:W3CDTF">2023-06-26T19:09:08Z</dcterms:modified>
</cp:coreProperties>
</file>