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378" r:id="rId2"/>
    <p:sldId id="418" r:id="rId3"/>
    <p:sldId id="427" r:id="rId4"/>
    <p:sldId id="428" r:id="rId5"/>
    <p:sldId id="429" r:id="rId6"/>
    <p:sldId id="430" r:id="rId7"/>
    <p:sldId id="431" r:id="rId8"/>
    <p:sldId id="432" r:id="rId9"/>
    <p:sldId id="433" r:id="rId10"/>
    <p:sldId id="426" r:id="rId11"/>
    <p:sldId id="401" r:id="rId12"/>
    <p:sldId id="404" r:id="rId13"/>
    <p:sldId id="403" r:id="rId14"/>
    <p:sldId id="405" r:id="rId15"/>
    <p:sldId id="406" r:id="rId16"/>
    <p:sldId id="408" r:id="rId17"/>
    <p:sldId id="409" r:id="rId18"/>
    <p:sldId id="410" r:id="rId19"/>
    <p:sldId id="411" r:id="rId20"/>
    <p:sldId id="434" r:id="rId21"/>
    <p:sldId id="435" r:id="rId22"/>
    <p:sldId id="436" r:id="rId23"/>
    <p:sldId id="437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0A8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002" autoAdjust="0"/>
  </p:normalViewPr>
  <p:slideViewPr>
    <p:cSldViewPr>
      <p:cViewPr varScale="1">
        <p:scale>
          <a:sx n="64" d="100"/>
          <a:sy n="64" d="100"/>
        </p:scale>
        <p:origin x="7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FD3CBDAB-55ED-4742-B2D3-96403D32B1D3}" type="datetimeFigureOut">
              <a:rPr lang="it-IT" smtClean="0"/>
              <a:t>28/06/2023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45901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28/06/2023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529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28/06/2023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811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28/06/2023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3172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28/06/2023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0285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28/06/2023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4397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28/06/2023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7011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28/06/2023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7066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28/06/2023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483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FD3CBDAB-55ED-4742-B2D3-96403D32B1D3}" type="datetimeFigureOut">
              <a:rPr lang="it-IT" smtClean="0"/>
              <a:t>28/06/2023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725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28/06/2023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36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28/06/2023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760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28/06/2023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361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28/06/2023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795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28/06/2023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0401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28/06/2023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5546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28/06/2023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8138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sharpenSoften amount="40000"/>
                    </a14:imgEffect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D3CBDAB-55ED-4742-B2D3-96403D32B1D3}" type="datetimeFigureOut">
              <a:rPr lang="it-IT" smtClean="0"/>
              <a:t>28/06/2023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2302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F668BF8-48C2-47F4-AB2C-9840FC84B714}"/>
              </a:ext>
            </a:extLst>
          </p:cNvPr>
          <p:cNvSpPr txBox="1"/>
          <p:nvPr/>
        </p:nvSpPr>
        <p:spPr>
          <a:xfrm>
            <a:off x="1043608" y="32486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PTOF 2022/23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863588" y="620688"/>
            <a:ext cx="748883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i="1" u="sng" dirty="0"/>
              <a:t>I quattro documenti fondamentali</a:t>
            </a:r>
          </a:p>
          <a:p>
            <a:pPr algn="ctr"/>
            <a:endParaRPr lang="it-IT" sz="1000" b="1" i="1" u="sng" dirty="0"/>
          </a:p>
          <a:p>
            <a:pPr algn="ctr"/>
            <a:r>
              <a:rPr lang="it-IT" sz="2000" b="1" i="1" u="sng" dirty="0"/>
              <a:t>PTOF </a:t>
            </a:r>
          </a:p>
          <a:p>
            <a:pPr algn="ctr"/>
            <a:r>
              <a:rPr lang="it-IT" sz="2000" b="1" i="1" u="sng" dirty="0"/>
              <a:t>RAV</a:t>
            </a:r>
          </a:p>
          <a:p>
            <a:pPr algn="ctr"/>
            <a:r>
              <a:rPr lang="it-IT" sz="2000" b="1" i="1" u="sng" dirty="0"/>
              <a:t>PDM</a:t>
            </a:r>
          </a:p>
          <a:p>
            <a:pPr algn="ctr"/>
            <a:r>
              <a:rPr lang="it-IT" sz="2000" b="1" i="1" u="sng" dirty="0"/>
              <a:t>Rendicontazione sociale</a:t>
            </a:r>
            <a:endParaRPr lang="it-IT" sz="3600" b="1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C015368-98E2-4310-8FD9-3CEAD938C5D2}"/>
              </a:ext>
            </a:extLst>
          </p:cNvPr>
          <p:cNvSpPr/>
          <p:nvPr/>
        </p:nvSpPr>
        <p:spPr>
          <a:xfrm>
            <a:off x="2322004" y="269962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i="1" u="sng" dirty="0"/>
              <a:t>LA MISSION DELLA NOSTRA SCUOLA</a:t>
            </a:r>
          </a:p>
        </p:txBody>
      </p:sp>
      <p:pic>
        <p:nvPicPr>
          <p:cNvPr id="5" name="Picture 1412">
            <a:extLst>
              <a:ext uri="{FF2B5EF4-FFF2-40B4-BE49-F238E27FC236}">
                <a16:creationId xmlns:a16="http://schemas.microsoft.com/office/drawing/2014/main" id="{CB01241A-31DE-43A1-BC8F-6F0847364CB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733041" y="3140968"/>
            <a:ext cx="5749925" cy="749935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98A97A69-6B9D-4B01-8555-7F6BA4CE0DE0}"/>
              </a:ext>
            </a:extLst>
          </p:cNvPr>
          <p:cNvSpPr txBox="1"/>
          <p:nvPr/>
        </p:nvSpPr>
        <p:spPr>
          <a:xfrm>
            <a:off x="1547663" y="4077072"/>
            <a:ext cx="6624737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I VALORI DI RIFERIMENTO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/>
              <a:t>Un’idea di studente come soggetto attivo, curioso, che si avvicina ai saperi dei grandi e al mondo della cultura senza paura e sudditanza, ma con spirito critico e aspirazione alla libertà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Un’idea di società inclusiva, solidale, attenta alla tutela dell’ambiente naturale e antropico e alla piena valorizzazione del patrimonio storico e culturale. </a:t>
            </a:r>
          </a:p>
        </p:txBody>
      </p:sp>
    </p:spTree>
    <p:extLst>
      <p:ext uri="{BB962C8B-B14F-4D97-AF65-F5344CB8AC3E}">
        <p14:creationId xmlns:p14="http://schemas.microsoft.com/office/powerpoint/2010/main" val="2857371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C85C7CF-8175-4330-A2EB-92033F6FA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90172"/>
              </p:ext>
            </p:extLst>
          </p:nvPr>
        </p:nvGraphicFramePr>
        <p:xfrm>
          <a:off x="1259632" y="1260564"/>
          <a:ext cx="7632849" cy="4616708"/>
        </p:xfrm>
        <a:graphic>
          <a:graphicData uri="http://schemas.openxmlformats.org/drawingml/2006/table">
            <a:tbl>
              <a:tblPr firstRow="1" firstCol="1" bandRow="1"/>
              <a:tblGrid>
                <a:gridCol w="7632849">
                  <a:extLst>
                    <a:ext uri="{9D8B030D-6E8A-4147-A177-3AD203B41FA5}">
                      <a16:colId xmlns:a16="http://schemas.microsoft.com/office/drawing/2014/main" val="1897655508"/>
                    </a:ext>
                  </a:extLst>
                </a:gridCol>
              </a:tblGrid>
              <a:tr h="55042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i="1" u="sng" dirty="0"/>
                        <a:t>OBIETTIVI STRATEGICI NAZIONALI</a:t>
                      </a:r>
                      <a:endParaRPr lang="it-IT" sz="1800" b="1" i="1" u="sng" dirty="0"/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08462"/>
                  </a:ext>
                </a:extLst>
              </a:tr>
              <a:tr h="173918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400"/>
                        </a:spcAft>
                        <a:buFont typeface="+mj-lt"/>
                        <a:buAutoNum type="arabicPeriod"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Assicurare la direzione unitaria della scuola, promuovendo la partecipazione e la collaborazione tra le diverse componenti della comunità scolastica, con particolare attenzione alla realizzazione del Piano Triennale dell’Offerta Formativa.</a:t>
                      </a:r>
                    </a:p>
                    <a:p>
                      <a:pPr marL="342900" lvl="0" indent="-342900">
                        <a:spcAft>
                          <a:spcPts val="400"/>
                        </a:spcAft>
                        <a:buFont typeface="+mj-lt"/>
                        <a:buAutoNum type="arabicPeriod"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Assicurare il funzionamento generale dell’istituzione scolastica, organizzando le attività secondo criteri di efficienza, efficacia e buon andamento dei servizi.</a:t>
                      </a:r>
                    </a:p>
                    <a:p>
                      <a:pPr marL="342900" lvl="0" indent="-342900">
                        <a:spcAft>
                          <a:spcPts val="400"/>
                        </a:spcAft>
                        <a:buFont typeface="+mj-lt"/>
                        <a:buAutoNum type="arabicPeriod"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Promuovere l’autonomia didattica e organizzativa, di ricerca, sperimentazione e sviluppo, in coerenza con il principio di autonomia delle istituzioni scolastiche.</a:t>
                      </a:r>
                    </a:p>
                    <a:p>
                      <a:pPr marL="342900" lvl="0" indent="-342900">
                        <a:spcAft>
                          <a:spcPts val="400"/>
                        </a:spcAft>
                        <a:buFont typeface="+mj-lt"/>
                        <a:buAutoNum type="arabicPeriod"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Promuovere la cultura e la pratica della valutazione come strumento di miglioramento della scuola, anche attraverso la valorizzazione della professionalità dei docenti.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27395097"/>
                  </a:ext>
                </a:extLst>
              </a:tr>
            </a:tbl>
          </a:graphicData>
        </a:graphic>
      </p:graphicFrame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CAB9FB3C-5B4F-CD0A-7448-290BC61215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980400"/>
              </p:ext>
            </p:extLst>
          </p:nvPr>
        </p:nvGraphicFramePr>
        <p:xfrm>
          <a:off x="1151620" y="340263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Il Piano di miglioramento triennio 2022/2025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619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827584" y="389375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OBIETTIVI REGIONALI</a:t>
            </a:r>
            <a:endParaRPr lang="it-IT" sz="1600" b="1" i="1" u="sng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C85C7CF-8175-4330-A2EB-92033F6FA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373026"/>
              </p:ext>
            </p:extLst>
          </p:nvPr>
        </p:nvGraphicFramePr>
        <p:xfrm>
          <a:off x="1259632" y="1052736"/>
          <a:ext cx="7632849" cy="5170430"/>
        </p:xfrm>
        <a:graphic>
          <a:graphicData uri="http://schemas.openxmlformats.org/drawingml/2006/table">
            <a:tbl>
              <a:tblPr firstRow="1" firstCol="1" bandRow="1"/>
              <a:tblGrid>
                <a:gridCol w="432048">
                  <a:extLst>
                    <a:ext uri="{9D8B030D-6E8A-4147-A177-3AD203B41FA5}">
                      <a16:colId xmlns:a16="http://schemas.microsoft.com/office/drawing/2014/main" val="1897655508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837935524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4225687217"/>
                    </a:ext>
                  </a:extLst>
                </a:gridCol>
                <a:gridCol w="2664297">
                  <a:extLst>
                    <a:ext uri="{9D8B030D-6E8A-4147-A177-3AD203B41FA5}">
                      <a16:colId xmlns:a16="http://schemas.microsoft.com/office/drawing/2014/main" val="3285765386"/>
                    </a:ext>
                  </a:extLst>
                </a:gridCol>
              </a:tblGrid>
              <a:tr h="4784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OBIETTIVO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TRAGUARDI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INDICATORI</a:t>
                      </a: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08462"/>
                  </a:ext>
                </a:extLst>
              </a:tr>
              <a:tr h="67097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Realizzare iniziative di formazione finalizzate allo sviluppo professionale del personale, quale leva strategica per il miglioramento dei risultati degli studenti.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Incremento del personale coinvolto nelle iniziative di formazione.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388" indent="-179388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docenti e ATA partecipanti alle iniziative di formazione </a:t>
                      </a:r>
                    </a:p>
                    <a:p>
                      <a:pPr marL="179388" indent="-179388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incremento del numero dei partecipanti alle iniziative di formazione, rispetto al precedente anno scolastico.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7395097"/>
                  </a:ext>
                </a:extLst>
              </a:tr>
              <a:tr h="106820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925" marR="186055" indent="44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Sviluppo delle azioni realizzate per monitoraggio dei processi e documentazione.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925" marR="186055" indent="44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Efficacia delle azioni e ricaduta sugli esiti degli studenti.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830" marR="2425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azioni realizzate/ implementazione delle medesime rispetto al precedente anno scolastico.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681188"/>
                  </a:ext>
                </a:extLst>
              </a:tr>
            </a:tbl>
          </a:graphicData>
        </a:graphic>
      </p:graphicFrame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6E90BC39-CDCA-6722-E750-5CA79F34BE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439750"/>
              </p:ext>
            </p:extLst>
          </p:nvPr>
        </p:nvGraphicFramePr>
        <p:xfrm>
          <a:off x="1151620" y="340263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Il Piano di miglioramento triennio 2022/2025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8121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1187624" y="1074222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OBIETTIVI REGIONALI</a:t>
            </a:r>
            <a:endParaRPr lang="it-IT" sz="1600" b="1" i="1" u="sng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C85C7CF-8175-4330-A2EB-92033F6FA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933613"/>
              </p:ext>
            </p:extLst>
          </p:nvPr>
        </p:nvGraphicFramePr>
        <p:xfrm>
          <a:off x="1331639" y="1428716"/>
          <a:ext cx="7200801" cy="4952612"/>
        </p:xfrm>
        <a:graphic>
          <a:graphicData uri="http://schemas.openxmlformats.org/drawingml/2006/table">
            <a:tbl>
              <a:tblPr firstRow="1" firstCol="1" bandRow="1"/>
              <a:tblGrid>
                <a:gridCol w="303192">
                  <a:extLst>
                    <a:ext uri="{9D8B030D-6E8A-4147-A177-3AD203B41FA5}">
                      <a16:colId xmlns:a16="http://schemas.microsoft.com/office/drawing/2014/main" val="1897655508"/>
                    </a:ext>
                  </a:extLst>
                </a:gridCol>
                <a:gridCol w="1848772">
                  <a:extLst>
                    <a:ext uri="{9D8B030D-6E8A-4147-A177-3AD203B41FA5}">
                      <a16:colId xmlns:a16="http://schemas.microsoft.com/office/drawing/2014/main" val="2837935524"/>
                    </a:ext>
                  </a:extLst>
                </a:gridCol>
                <a:gridCol w="2069196">
                  <a:extLst>
                    <a:ext uri="{9D8B030D-6E8A-4147-A177-3AD203B41FA5}">
                      <a16:colId xmlns:a16="http://schemas.microsoft.com/office/drawing/2014/main" val="4225687217"/>
                    </a:ext>
                  </a:extLst>
                </a:gridCol>
                <a:gridCol w="2979641">
                  <a:extLst>
                    <a:ext uri="{9D8B030D-6E8A-4147-A177-3AD203B41FA5}">
                      <a16:colId xmlns:a16="http://schemas.microsoft.com/office/drawing/2014/main" val="3285765386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OBIETTIVO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TRAGUARDI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INDICATORI</a:t>
                      </a: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08462"/>
                  </a:ext>
                </a:extLst>
              </a:tr>
              <a:tr h="106820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Migliorare i risultati nelle prove standardizzate nazionali, con riguardo all'equità degli esiti.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Riduzione della varianza tra le classi.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0" marR="31750" indent="44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Miglioramento della varianza tra le classi a.s. in corso rispetto alla varianza a. s. precedente; valori della varianza tra le classi almeno in linea con la media nazionale.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1750" marR="31750" indent="44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6982177"/>
                  </a:ext>
                </a:extLst>
              </a:tr>
              <a:tr h="106820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9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Riduzione della percentuale degli alunni collocati nei livelli 1 e 2.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0" marR="86995" indent="44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Miglioramento percentuali </a:t>
                      </a:r>
                      <a:r>
                        <a:rPr lang="it-IT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a.s.</a:t>
                      </a: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corso rispetto alle percentuali a.s. precedente; percentuali degli alunni collocati nei livelli 1 e 2 almeno in linea con le medie nazionali.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6376825"/>
                  </a:ext>
                </a:extLst>
              </a:tr>
            </a:tbl>
          </a:graphicData>
        </a:graphic>
      </p:graphicFrame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72ADAD99-B40A-6681-A8D3-129BB2EC1F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439750"/>
              </p:ext>
            </p:extLst>
          </p:nvPr>
        </p:nvGraphicFramePr>
        <p:xfrm>
          <a:off x="1151620" y="340263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Il Piano di miglioramento triennio 2022/2025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2447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1187624" y="1196752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u="sng" dirty="0"/>
              <a:t>PRIORITÀ STRATEGICHE DESUNTE DAL RAPPORTO DI AUTOVALUTAZIONE</a:t>
            </a: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22758"/>
              </p:ext>
            </p:extLst>
          </p:nvPr>
        </p:nvGraphicFramePr>
        <p:xfrm>
          <a:off x="1221656" y="1823338"/>
          <a:ext cx="7382792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9246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2119355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  <a:gridCol w="3024191">
                  <a:extLst>
                    <a:ext uri="{9D8B030D-6E8A-4147-A177-3AD203B41FA5}">
                      <a16:colId xmlns:a16="http://schemas.microsoft.com/office/drawing/2014/main" val="2400734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ESITI DEGLI STUDENTI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DESCRIZIONE DELLA PRIORITÀ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DESCRIZIONE DEL TRAGUARDO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b="1" dirty="0"/>
                        <a:t>Risultati scolastici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Perseguimento del successo formativo anche promuovendo la continuità tra i cicli scolastici.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600" dirty="0"/>
                        <a:t>Ridurre del 5% le fasce basse di valutazione e incrementare del 5% la fascia medio-alta in Italiano, Matematica e Inglese.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600" dirty="0"/>
                        <a:t>Condividere strumenti comuni per il passaggio di informazioni, verifica livelli raggiunti e restituzione esiti.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600" dirty="0"/>
                        <a:t>Aumentare del 5% il numero degli alunni che seguono il consiglio orientativo.</a:t>
                      </a:r>
                    </a:p>
                    <a:p>
                      <a:pPr marL="179388" indent="-179388"/>
                      <a:endParaRPr lang="it-IT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52148AF8-A29F-6772-8D17-3059C55643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439750"/>
              </p:ext>
            </p:extLst>
          </p:nvPr>
        </p:nvGraphicFramePr>
        <p:xfrm>
          <a:off x="1151620" y="340263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Il Piano di miglioramento triennio 2022/2025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76786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135878"/>
              </p:ext>
            </p:extLst>
          </p:nvPr>
        </p:nvGraphicFramePr>
        <p:xfrm>
          <a:off x="1221656" y="1861394"/>
          <a:ext cx="7382792" cy="2503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9246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2119355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  <a:gridCol w="3024191">
                  <a:extLst>
                    <a:ext uri="{9D8B030D-6E8A-4147-A177-3AD203B41FA5}">
                      <a16:colId xmlns:a16="http://schemas.microsoft.com/office/drawing/2014/main" val="240073406"/>
                    </a:ext>
                  </a:extLst>
                </a:gridCol>
              </a:tblGrid>
              <a:tr h="575176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ESITI DEGLI STUDENTI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DESCRIZIONE DELLA PRIORITÀ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DESCRIZIONE DEL TRAGUARDO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1928534">
                <a:tc>
                  <a:txBody>
                    <a:bodyPr/>
                    <a:lstStyle/>
                    <a:p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Risultati nelle prove standardizzate nazionali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eaLnBrk="0" hangingPunct="0"/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Migliorare gli esiti nelle prove INVALSI.</a:t>
                      </a:r>
                      <a:endParaRPr lang="it-IT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Ridurre il numero degli alunni collocati nei livelli bassi di valutazione in tutte le classi coinvolte nelle prove.</a:t>
                      </a:r>
                      <a:endParaRPr lang="it-IT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EEA4C44-9237-4F4D-B453-CC48134E9B34}"/>
              </a:ext>
            </a:extLst>
          </p:cNvPr>
          <p:cNvSpPr txBox="1"/>
          <p:nvPr/>
        </p:nvSpPr>
        <p:spPr>
          <a:xfrm>
            <a:off x="827584" y="1215937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u="sng" dirty="0"/>
              <a:t>PRIORITÀ STRATEGICHE DESUNTE DAL RAPPORTO DI AUTOVALUTAZIONE 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67F55AA6-7A2E-8D56-722D-1F720B8C13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439750"/>
              </p:ext>
            </p:extLst>
          </p:nvPr>
        </p:nvGraphicFramePr>
        <p:xfrm>
          <a:off x="1151620" y="340263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Il Piano di miglioramento triennio 2022/2025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7180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339859"/>
              </p:ext>
            </p:extLst>
          </p:nvPr>
        </p:nvGraphicFramePr>
        <p:xfrm>
          <a:off x="1221657" y="1362082"/>
          <a:ext cx="7742831" cy="4803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701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2523715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  <a:gridCol w="3744415">
                  <a:extLst>
                    <a:ext uri="{9D8B030D-6E8A-4147-A177-3AD203B41FA5}">
                      <a16:colId xmlns:a16="http://schemas.microsoft.com/office/drawing/2014/main" val="240073406"/>
                    </a:ext>
                  </a:extLst>
                </a:gridCol>
              </a:tblGrid>
              <a:tr h="539638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ESITI DEGLI STUDENTI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DESCRIZIONE DELLA PRIORITÀ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DESCRIZIONE DEL TRAGUARDO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2446029">
                <a:tc rowSpan="2">
                  <a:txBody>
                    <a:bodyPr/>
                    <a:lstStyle/>
                    <a:p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Competenze chiave europee</a:t>
                      </a:r>
                      <a:endParaRPr lang="it-IT" sz="1600" dirty="0"/>
                    </a:p>
                  </a:txBody>
                  <a:tcPr marL="54000" marR="54000" anchor="ctr"/>
                </a:tc>
                <a:tc>
                  <a:txBody>
                    <a:bodyPr/>
                    <a:lstStyle/>
                    <a:p>
                      <a:pPr eaLnBrk="0" hangingPunct="0"/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Sviluppare le competenze di cittadinanza sociali e civiche attraverso efficaci processi inclusivi.</a:t>
                      </a:r>
                    </a:p>
                  </a:txBody>
                  <a:tcPr marL="54000" marR="54000" anchor="ctr"/>
                </a:tc>
                <a:tc>
                  <a:txBody>
                    <a:bodyPr/>
                    <a:lstStyle/>
                    <a:p>
                      <a:pPr marL="93663" lvl="0" indent="-93663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Favorire la partecipazione degli alunni dell’I.C. a iniziative comuni (&gt;=70% popolazione scolastica)</a:t>
                      </a:r>
                    </a:p>
                    <a:p>
                      <a:pPr marL="93663" lvl="0" indent="-93663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Valorizzare comportamenti prosociali riconoscendo meriti e talenti propri di ciascuno.</a:t>
                      </a:r>
                    </a:p>
                    <a:p>
                      <a:pPr marL="93663" lvl="0" indent="-93663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Orientare l’azione sanzionatoria per promuovere competenze sociali e civiche.</a:t>
                      </a:r>
                    </a:p>
                  </a:txBody>
                  <a:tcPr marL="54000" marR="54000" marT="36000" marB="36000" anchor="ctr"/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  <a:tr h="1817555">
                <a:tc vMerge="1">
                  <a:txBody>
                    <a:bodyPr/>
                    <a:lstStyle/>
                    <a:p>
                      <a:endParaRPr lang="it-IT" sz="1600" dirty="0"/>
                    </a:p>
                  </a:txBody>
                  <a:tcPr marL="54000" marR="5400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Promuovere specifici percorsi per sviluppare competenze riferibili alle discipline STEAM attraverso l'utilizzo efficace delle TIC.</a:t>
                      </a:r>
                      <a:endParaRPr lang="it-IT" sz="1600" dirty="0"/>
                    </a:p>
                  </a:txBody>
                  <a:tcPr marL="54000" marR="54000" anchor="ctr"/>
                </a:tc>
                <a:tc>
                  <a:txBody>
                    <a:bodyPr/>
                    <a:lstStyle/>
                    <a:p>
                      <a:pPr marL="93663" lvl="0" indent="-93663">
                        <a:buFont typeface="Arial" panose="020B0604020202020204" pitchFamily="34" charset="0"/>
                        <a:buChar char="•"/>
                      </a:pPr>
                      <a:r>
                        <a:rPr lang="it-IT" sz="1600" dirty="0"/>
                        <a:t>Sperimentare l’universalità del linguaggio scientifico, tecnologico, artistico e matematico e sviluppare l’attitudine alla risoluzione di problemi e al pensiero logico e computazionale in ambienti innovativi di apprendimento.</a:t>
                      </a:r>
                    </a:p>
                  </a:txBody>
                  <a:tcPr marL="54000" marR="54000" marT="36000" marB="36000" anchor="ctr"/>
                </a:tc>
                <a:extLst>
                  <a:ext uri="{0D108BD9-81ED-4DB2-BD59-A6C34878D82A}">
                    <a16:rowId xmlns:a16="http://schemas.microsoft.com/office/drawing/2014/main" val="3921989144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BEFE1D9-5EEE-4932-9DFA-08538F7386B0}"/>
              </a:ext>
            </a:extLst>
          </p:cNvPr>
          <p:cNvSpPr txBox="1"/>
          <p:nvPr/>
        </p:nvSpPr>
        <p:spPr>
          <a:xfrm>
            <a:off x="1187624" y="1052738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u="sng" dirty="0"/>
              <a:t>PRIORITÀ STRATEGICHE DESUNTE DAL RAPPORTO DI AUTOVALUTAZIONE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FC03D29F-CB8A-300A-FD3F-6320E4E399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439750"/>
              </p:ext>
            </p:extLst>
          </p:nvPr>
        </p:nvGraphicFramePr>
        <p:xfrm>
          <a:off x="1151620" y="340263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Il Piano di miglioramento triennio 2022/2025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5590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1115616" y="1506270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OBIETTIVI DESUNTI DAL RAPPORTO DI AUTOVALUTAZIONE</a:t>
            </a:r>
            <a:endParaRPr lang="it-IT" sz="1600" b="1" i="1" u="sng" dirty="0"/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768437"/>
              </p:ext>
            </p:extLst>
          </p:nvPr>
        </p:nvGraphicFramePr>
        <p:xfrm>
          <a:off x="1043608" y="2098536"/>
          <a:ext cx="7848872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6048672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</a:tblGrid>
              <a:tr h="378832">
                <a:tc>
                  <a:txBody>
                    <a:bodyPr/>
                    <a:lstStyle/>
                    <a:p>
                      <a:pPr algn="ctr"/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 DI PROCESSO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DESCRIZIONE DELL’OBIETTIVO DI PROCESSO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Curricolo, progettazione e valutazione</a:t>
                      </a:r>
                      <a:endParaRPr lang="it-IT" sz="18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Progettare prove standardizzate interne per classi parallele e costruire comuni strumenti formalizzati di rilevazione delle competenze.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686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Inclusione e differenziazione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Implementare una didattica inclusiva per rispondere alle esigenze degli alunni con bisogni educativi speciali.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409294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A19062D8-BC25-559E-0111-73B3D7283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439750"/>
              </p:ext>
            </p:extLst>
          </p:nvPr>
        </p:nvGraphicFramePr>
        <p:xfrm>
          <a:off x="1151620" y="340263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Il Piano di miglioramento triennio 2022/2025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27205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1187624" y="1373283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OBIETTIVI DESUNTI DAL RAPPORTO DI AUTOVALUTAZIONE</a:t>
            </a:r>
            <a:endParaRPr lang="it-IT" sz="1600" b="1" i="1" u="sng" dirty="0"/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471707"/>
              </p:ext>
            </p:extLst>
          </p:nvPr>
        </p:nvGraphicFramePr>
        <p:xfrm>
          <a:off x="1043608" y="1954520"/>
          <a:ext cx="7848872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6192688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 DI PROCESSO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DESCRIZIONE DELL’OBIETTIVO DI PROCESSO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eaLnBrk="0" hangingPunct="0"/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Continuità e orientamento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Sviluppare negli alunni un metodo di lavoro che consenta loro di apprendere in autonomia.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Sviluppare negli alunni forme di consapevolezza delle proprie potenzialità e dei propri limiti ed educare all'impegno nel portar a termine il lavoro individuale e/o di gruppo.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686333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7E93CF6F-B6EE-94F2-ECFC-4906D3C409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439750"/>
              </p:ext>
            </p:extLst>
          </p:nvPr>
        </p:nvGraphicFramePr>
        <p:xfrm>
          <a:off x="1151620" y="340263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Il Piano di miglioramento triennio 2022/2025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03861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1259632" y="1530886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OBIETTIVI DESUNTI DAL RAPPORTO DI AUTOVALUTAZIONE</a:t>
            </a:r>
            <a:endParaRPr lang="it-IT" sz="1600" b="1" i="1" u="sng" dirty="0"/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512646"/>
              </p:ext>
            </p:extLst>
          </p:nvPr>
        </p:nvGraphicFramePr>
        <p:xfrm>
          <a:off x="1043608" y="2184131"/>
          <a:ext cx="7848872" cy="36931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 DI PROCESSO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DESCRIZIONE DELL’OBIETTIVO DI PROCESSO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949941">
                <a:tc>
                  <a:txBody>
                    <a:bodyPr/>
                    <a:lstStyle/>
                    <a:p>
                      <a:pPr eaLnBrk="0" hangingPunct="0"/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Orientamento strategico e organizzazione della scuola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Promuovere la collaborazione tra docenti e incentivare la diffusione di buone pratiche innovative, laboratoriali e collaborative per classi aperte.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  <a:tr h="736829">
                <a:tc rowSpan="2"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Ambiente di apprendimento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Implementare la ricerca-azione sui nuovi ambienti di apprendimento innovativi, con particolare riferimento a quelli digitali.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841763"/>
                  </a:ext>
                </a:extLst>
              </a:tr>
              <a:tr h="949941">
                <a:tc vMerge="1"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Utilizzare strumentazioni informatiche e piattaforme/linguaggi digitali per veicolare contenuti disciplinari.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841660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71B92E06-B288-C94E-801D-69D1AEAC2A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439750"/>
              </p:ext>
            </p:extLst>
          </p:nvPr>
        </p:nvGraphicFramePr>
        <p:xfrm>
          <a:off x="1151620" y="340263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Il Piano di miglioramento triennio 2022/2025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0050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1187624" y="1667035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OBIETTIVI DESUNTI DAL RAPPORTO DI AUTOVALUTAZIONE</a:t>
            </a:r>
            <a:endParaRPr lang="it-IT" sz="1600" b="1" i="1" u="sng" dirty="0"/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208073"/>
              </p:ext>
            </p:extLst>
          </p:nvPr>
        </p:nvGraphicFramePr>
        <p:xfrm>
          <a:off x="1043608" y="2320280"/>
          <a:ext cx="7848872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 DI PROCESSO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DESCRIZIONE DELL’OBIETTIVO DI PROCESSO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949941">
                <a:tc>
                  <a:txBody>
                    <a:bodyPr/>
                    <a:lstStyle/>
                    <a:p>
                      <a:pPr eaLnBrk="0" hangingPunct="0"/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Sviluppo e valorizzazione delle risorse umane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Promuovere percorsi di formazione sulla didattica innovativa da condurre verticalmente ai tre ordini di scuola.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05E48602-AC4F-0A83-5CD2-6229F3A99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439750"/>
              </p:ext>
            </p:extLst>
          </p:nvPr>
        </p:nvGraphicFramePr>
        <p:xfrm>
          <a:off x="1151620" y="340263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Il Piano di miglioramento triennio 2022/2025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036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7363"/>
              </p:ext>
            </p:extLst>
          </p:nvPr>
        </p:nvGraphicFramePr>
        <p:xfrm>
          <a:off x="1115616" y="503331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La Rendicontazione Sociale del triennio 2019/2022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4ADE34A-BB3C-CF0C-F309-FE83E9E27801}"/>
              </a:ext>
            </a:extLst>
          </p:cNvPr>
          <p:cNvSpPr txBox="1"/>
          <p:nvPr/>
        </p:nvSpPr>
        <p:spPr>
          <a:xfrm>
            <a:off x="1043608" y="32486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Rendicontazione Sociale 2022/23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E924504-692B-2168-4AFF-EA64774DCB77}"/>
              </a:ext>
            </a:extLst>
          </p:cNvPr>
          <p:cNvSpPr txBox="1"/>
          <p:nvPr/>
        </p:nvSpPr>
        <p:spPr>
          <a:xfrm>
            <a:off x="1043608" y="1281122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 partire dall’analisi del contesto, si è proceduto alla puntuale descrizione dell’agito dell’Istituto sulla base delle Priorità strategiche e degli Obiettivi di processo individuati nei </a:t>
            </a:r>
            <a:r>
              <a:rPr lang="it-IT" dirty="0" err="1"/>
              <a:t>PdM</a:t>
            </a:r>
            <a:r>
              <a:rPr lang="it-IT" dirty="0"/>
              <a:t> del triennio di riferimento. </a:t>
            </a:r>
          </a:p>
          <a:p>
            <a:r>
              <a:rPr lang="it-IT" dirty="0"/>
              <a:t>Il documento termina con l’indicazione delle prospettive di sviluppo.</a:t>
            </a:r>
          </a:p>
        </p:txBody>
      </p:sp>
      <p:sp>
        <p:nvSpPr>
          <p:cNvPr id="4" name="CasellaDiTesto 6">
            <a:extLst>
              <a:ext uri="{FF2B5EF4-FFF2-40B4-BE49-F238E27FC236}">
                <a16:creationId xmlns:a16="http://schemas.microsoft.com/office/drawing/2014/main" id="{00E14457-B23D-4642-5FB3-B2F4F1B3FB14}"/>
              </a:ext>
            </a:extLst>
          </p:cNvPr>
          <p:cNvSpPr txBox="1"/>
          <p:nvPr/>
        </p:nvSpPr>
        <p:spPr>
          <a:xfrm>
            <a:off x="1547664" y="2481451"/>
            <a:ext cx="73448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IL CONTESTO</a:t>
            </a:r>
          </a:p>
          <a:p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 tema di analisi del contesto, l’aspetto più rilevante del triennio, che ha stravolto l’assetto delle priorità della scuola, oltre a quello didattico e metodologico, è stato rappresentato dalla pandemia da Covid 19.  L’impatto con un evento mai prima sperimentato ha prodotto effetti negativi su tutti, ma si è caratterizzato anche come un potente acceleratore delle disuguaglianze sociali. Sin dal marzo 2020 è apparso chiaro che l’effetto dell’evento pandemico non sarebbe stato solo sanitario o medico, ma anche economico, sociale ed educativo. Ha determinato condizioni di isolamento in cui già normalmente vivono i soggetti fragili, un isolamento che minaccia di condannare alla marginalità sociale molti bambini e famiglie della nostra realtà, anche in conseguenza della crisi economica derivante dall’emergenza sanitaria e dal conseguente aumento consistente del numero di genitori che hanno perso temporaneamente o definitivamente il lavoro.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934029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05E48602-AC4F-0A83-5CD2-6229F3A99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008895"/>
              </p:ext>
            </p:extLst>
          </p:nvPr>
        </p:nvGraphicFramePr>
        <p:xfrm>
          <a:off x="1151620" y="340263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I questionari </a:t>
                      </a:r>
                      <a:r>
                        <a:rPr lang="it-IT" dirty="0" err="1"/>
                        <a:t>a.s.</a:t>
                      </a:r>
                      <a:r>
                        <a:rPr lang="it-IT" dirty="0"/>
                        <a:t> 2022/2023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  <p:pic>
        <p:nvPicPr>
          <p:cNvPr id="4" name="Immagine 3">
            <a:extLst>
              <a:ext uri="{FF2B5EF4-FFF2-40B4-BE49-F238E27FC236}">
                <a16:creationId xmlns:a16="http://schemas.microsoft.com/office/drawing/2014/main" id="{E60EFDDA-AB42-5DDA-34AF-6643DDAC06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6809" y="1971929"/>
            <a:ext cx="6389533" cy="3761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4536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05E48602-AC4F-0A83-5CD2-6229F3A99015}"/>
              </a:ext>
            </a:extLst>
          </p:cNvPr>
          <p:cNvGraphicFramePr>
            <a:graphicFrameLocks noGrp="1"/>
          </p:cNvGraphicFramePr>
          <p:nvPr/>
        </p:nvGraphicFramePr>
        <p:xfrm>
          <a:off x="1151620" y="340263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I questionari </a:t>
                      </a:r>
                      <a:r>
                        <a:rPr lang="it-IT" dirty="0" err="1"/>
                        <a:t>a.s.</a:t>
                      </a:r>
                      <a:r>
                        <a:rPr lang="it-IT" dirty="0"/>
                        <a:t> 2022/2023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  <p:pic>
        <p:nvPicPr>
          <p:cNvPr id="3" name="Immagine 2">
            <a:extLst>
              <a:ext uri="{FF2B5EF4-FFF2-40B4-BE49-F238E27FC236}">
                <a16:creationId xmlns:a16="http://schemas.microsoft.com/office/drawing/2014/main" id="{B2C67719-834F-870C-FB12-4D7B30D25B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9437" y="2204864"/>
            <a:ext cx="6614691" cy="396705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7DD76B4A-5185-1F17-F5AE-4A777F9BF0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875" y="3469379"/>
            <a:ext cx="1797877" cy="1606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1365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6CFC0815-2901-BB3B-966D-D2B95AB2DA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875" y="3469380"/>
            <a:ext cx="1797877" cy="1655072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72DFD10C-5F37-637B-4C26-92947EBD61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2151" y="2204864"/>
            <a:ext cx="6600055" cy="3967055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05E48602-AC4F-0A83-5CD2-6229F3A99015}"/>
              </a:ext>
            </a:extLst>
          </p:cNvPr>
          <p:cNvGraphicFramePr>
            <a:graphicFrameLocks noGrp="1"/>
          </p:cNvGraphicFramePr>
          <p:nvPr/>
        </p:nvGraphicFramePr>
        <p:xfrm>
          <a:off x="1151620" y="340263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I questionari </a:t>
                      </a:r>
                      <a:r>
                        <a:rPr lang="it-IT" dirty="0" err="1"/>
                        <a:t>a.s.</a:t>
                      </a:r>
                      <a:r>
                        <a:rPr lang="it-IT" dirty="0"/>
                        <a:t> 2022/2023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75075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89C23444-F307-A5F0-26FF-7D0625CA11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5543" y="2221164"/>
            <a:ext cx="6600055" cy="3967055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05E48602-AC4F-0A83-5CD2-6229F3A99015}"/>
              </a:ext>
            </a:extLst>
          </p:cNvPr>
          <p:cNvGraphicFramePr>
            <a:graphicFrameLocks noGrp="1"/>
          </p:cNvGraphicFramePr>
          <p:nvPr/>
        </p:nvGraphicFramePr>
        <p:xfrm>
          <a:off x="1151620" y="340263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I questionari </a:t>
                      </a:r>
                      <a:r>
                        <a:rPr lang="it-IT" dirty="0" err="1"/>
                        <a:t>a.s.</a:t>
                      </a:r>
                      <a:r>
                        <a:rPr lang="it-IT" dirty="0"/>
                        <a:t> 2022/2023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782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658867"/>
              </p:ext>
            </p:extLst>
          </p:nvPr>
        </p:nvGraphicFramePr>
        <p:xfrm>
          <a:off x="1115616" y="548680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La Rendicontazione Sociale del triennio 2019/2022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4ADE34A-BB3C-CF0C-F309-FE83E9E27801}"/>
              </a:ext>
            </a:extLst>
          </p:cNvPr>
          <p:cNvSpPr txBox="1"/>
          <p:nvPr/>
        </p:nvSpPr>
        <p:spPr>
          <a:xfrm>
            <a:off x="1043608" y="32486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Rendicontazione Sociale 2022/23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0E14457-B23D-4642-5FB3-B2F4F1B3FB14}"/>
              </a:ext>
            </a:extLst>
          </p:cNvPr>
          <p:cNvSpPr txBox="1"/>
          <p:nvPr/>
        </p:nvSpPr>
        <p:spPr>
          <a:xfrm>
            <a:off x="1367644" y="1445942"/>
            <a:ext cx="7344816" cy="2107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RISULTATI RAGGIUNTI</a:t>
            </a:r>
            <a:endParaRPr lang="it-I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400"/>
              </a:spcAft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Come era logico attendersi, in una situazione così estrema, i risultati, rispetto agli obiettivi prefissati un triennio fa, risultano alquanto deludenti. 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questa sede s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pubblicano i grafici rispetto alle 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valutazioni finali di 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Italiano e Matematica degli alunni della</a:t>
            </a:r>
          </a:p>
          <a:p>
            <a:pPr algn="ctr">
              <a:lnSpc>
                <a:spcPct val="107000"/>
              </a:lnSpc>
              <a:spcAft>
                <a:spcPts val="400"/>
              </a:spcAft>
            </a:pPr>
            <a:r>
              <a:rPr lang="it-IT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Scuola Primaria</a:t>
            </a:r>
            <a:endParaRPr lang="it-I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7AF5B618-2C92-9DD8-D1D4-B18DFAB8EA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7757" y="3429000"/>
            <a:ext cx="4584589" cy="3346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544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342FE1E4-3CD0-C014-2BA8-2D48CA6F19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7757" y="3437995"/>
            <a:ext cx="4584589" cy="3346994"/>
          </a:xfrm>
          <a:prstGeom prst="rect">
            <a:avLst/>
          </a:prstGeom>
        </p:spPr>
      </p:pic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/>
        </p:nvGraphicFramePr>
        <p:xfrm>
          <a:off x="1115616" y="548680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La Rendicontazione Sociale del triennio 2019/2022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4ADE34A-BB3C-CF0C-F309-FE83E9E27801}"/>
              </a:ext>
            </a:extLst>
          </p:cNvPr>
          <p:cNvSpPr txBox="1"/>
          <p:nvPr/>
        </p:nvSpPr>
        <p:spPr>
          <a:xfrm>
            <a:off x="1043608" y="32486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Rendicontazione Sociale 2022/23</a:t>
            </a:r>
          </a:p>
        </p:txBody>
      </p:sp>
      <p:sp>
        <p:nvSpPr>
          <p:cNvPr id="3" name="CasellaDiTesto 6">
            <a:extLst>
              <a:ext uri="{FF2B5EF4-FFF2-40B4-BE49-F238E27FC236}">
                <a16:creationId xmlns:a16="http://schemas.microsoft.com/office/drawing/2014/main" id="{00E14457-B23D-4642-5FB3-B2F4F1B3FB14}"/>
              </a:ext>
            </a:extLst>
          </p:cNvPr>
          <p:cNvSpPr txBox="1"/>
          <p:nvPr/>
        </p:nvSpPr>
        <p:spPr>
          <a:xfrm>
            <a:off x="1367643" y="1465247"/>
            <a:ext cx="7344816" cy="870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RISULTATI RAGGIUNTI</a:t>
            </a:r>
            <a:endParaRPr lang="it-I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400"/>
              </a:spcAft>
            </a:pPr>
            <a:r>
              <a:rPr lang="it-IT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Scuola Primaria</a:t>
            </a:r>
            <a:endParaRPr lang="it-I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342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280547C4-013C-0CE9-E976-EA4947B40B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6413" y="2957619"/>
            <a:ext cx="4877223" cy="3737172"/>
          </a:xfrm>
          <a:prstGeom prst="rect">
            <a:avLst/>
          </a:prstGeom>
        </p:spPr>
      </p:pic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/>
        </p:nvGraphicFramePr>
        <p:xfrm>
          <a:off x="1115616" y="548680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La Rendicontazione Sociale del triennio 2019/2022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4ADE34A-BB3C-CF0C-F309-FE83E9E27801}"/>
              </a:ext>
            </a:extLst>
          </p:cNvPr>
          <p:cNvSpPr txBox="1"/>
          <p:nvPr/>
        </p:nvSpPr>
        <p:spPr>
          <a:xfrm>
            <a:off x="1043608" y="32486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Rendicontazione Sociale 2022/23</a:t>
            </a:r>
          </a:p>
        </p:txBody>
      </p:sp>
      <p:sp>
        <p:nvSpPr>
          <p:cNvPr id="3" name="CasellaDiTesto 6">
            <a:extLst>
              <a:ext uri="{FF2B5EF4-FFF2-40B4-BE49-F238E27FC236}">
                <a16:creationId xmlns:a16="http://schemas.microsoft.com/office/drawing/2014/main" id="{00E14457-B23D-4642-5FB3-B2F4F1B3FB14}"/>
              </a:ext>
            </a:extLst>
          </p:cNvPr>
          <p:cNvSpPr txBox="1"/>
          <p:nvPr/>
        </p:nvSpPr>
        <p:spPr>
          <a:xfrm>
            <a:off x="1367643" y="1465247"/>
            <a:ext cx="7344816" cy="870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RISULTATI RAGGIUNTI</a:t>
            </a:r>
            <a:endParaRPr lang="it-I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400"/>
              </a:spcAft>
            </a:pPr>
            <a:r>
              <a:rPr lang="it-IT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Scuola Secondaria di primo grado</a:t>
            </a:r>
            <a:endParaRPr lang="it-I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769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CA697500-FE3C-5A02-BEC6-AB4C2BA5B8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6413" y="2957619"/>
            <a:ext cx="4889416" cy="3737172"/>
          </a:xfrm>
          <a:prstGeom prst="rect">
            <a:avLst/>
          </a:prstGeom>
        </p:spPr>
      </p:pic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/>
        </p:nvGraphicFramePr>
        <p:xfrm>
          <a:off x="1115616" y="548680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La Rendicontazione Sociale del triennio 2019/2022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4ADE34A-BB3C-CF0C-F309-FE83E9E27801}"/>
              </a:ext>
            </a:extLst>
          </p:cNvPr>
          <p:cNvSpPr txBox="1"/>
          <p:nvPr/>
        </p:nvSpPr>
        <p:spPr>
          <a:xfrm>
            <a:off x="1043608" y="32486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Rendicontazione Sociale 2022/23</a:t>
            </a:r>
          </a:p>
        </p:txBody>
      </p:sp>
      <p:sp>
        <p:nvSpPr>
          <p:cNvPr id="3" name="CasellaDiTesto 6">
            <a:extLst>
              <a:ext uri="{FF2B5EF4-FFF2-40B4-BE49-F238E27FC236}">
                <a16:creationId xmlns:a16="http://schemas.microsoft.com/office/drawing/2014/main" id="{00E14457-B23D-4642-5FB3-B2F4F1B3FB14}"/>
              </a:ext>
            </a:extLst>
          </p:cNvPr>
          <p:cNvSpPr txBox="1"/>
          <p:nvPr/>
        </p:nvSpPr>
        <p:spPr>
          <a:xfrm>
            <a:off x="1367643" y="1465247"/>
            <a:ext cx="7344816" cy="870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RISULTATI RAGGIUNTI</a:t>
            </a:r>
            <a:endParaRPr lang="it-I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400"/>
              </a:spcAft>
            </a:pPr>
            <a:r>
              <a:rPr lang="it-IT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Scuola Secondaria di primo grado</a:t>
            </a:r>
            <a:endParaRPr lang="it-I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056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7693F481-DE28-36BA-5A62-2A8D923EF5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6413" y="2970700"/>
            <a:ext cx="4889416" cy="3737172"/>
          </a:xfrm>
          <a:prstGeom prst="rect">
            <a:avLst/>
          </a:prstGeom>
        </p:spPr>
      </p:pic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/>
        </p:nvGraphicFramePr>
        <p:xfrm>
          <a:off x="1115616" y="548680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La Rendicontazione Sociale del triennio 2019/2022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4ADE34A-BB3C-CF0C-F309-FE83E9E27801}"/>
              </a:ext>
            </a:extLst>
          </p:cNvPr>
          <p:cNvSpPr txBox="1"/>
          <p:nvPr/>
        </p:nvSpPr>
        <p:spPr>
          <a:xfrm>
            <a:off x="1043608" y="32486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Rendicontazione Sociale 2022/23</a:t>
            </a:r>
          </a:p>
        </p:txBody>
      </p:sp>
      <p:sp>
        <p:nvSpPr>
          <p:cNvPr id="3" name="CasellaDiTesto 6">
            <a:extLst>
              <a:ext uri="{FF2B5EF4-FFF2-40B4-BE49-F238E27FC236}">
                <a16:creationId xmlns:a16="http://schemas.microsoft.com/office/drawing/2014/main" id="{00E14457-B23D-4642-5FB3-B2F4F1B3FB14}"/>
              </a:ext>
            </a:extLst>
          </p:cNvPr>
          <p:cNvSpPr txBox="1"/>
          <p:nvPr/>
        </p:nvSpPr>
        <p:spPr>
          <a:xfrm>
            <a:off x="1367643" y="1465247"/>
            <a:ext cx="7344816" cy="870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RISULTATI RAGGIUNTI</a:t>
            </a:r>
            <a:endParaRPr lang="it-I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400"/>
              </a:spcAft>
            </a:pPr>
            <a:r>
              <a:rPr lang="it-IT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Scuola Secondaria di primo grado</a:t>
            </a:r>
            <a:endParaRPr lang="it-I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565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/>
        </p:nvGraphicFramePr>
        <p:xfrm>
          <a:off x="1115616" y="548680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La Rendicontazione Sociale del triennio 2019/2022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4ADE34A-BB3C-CF0C-F309-FE83E9E27801}"/>
              </a:ext>
            </a:extLst>
          </p:cNvPr>
          <p:cNvSpPr txBox="1"/>
          <p:nvPr/>
        </p:nvSpPr>
        <p:spPr>
          <a:xfrm>
            <a:off x="1043608" y="32486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Rendicontazione Sociale 2022/23</a:t>
            </a:r>
          </a:p>
        </p:txBody>
      </p:sp>
      <p:sp>
        <p:nvSpPr>
          <p:cNvPr id="4" name="CasellaDiTesto 6">
            <a:extLst>
              <a:ext uri="{FF2B5EF4-FFF2-40B4-BE49-F238E27FC236}">
                <a16:creationId xmlns:a16="http://schemas.microsoft.com/office/drawing/2014/main" id="{00E14457-B23D-4642-5FB3-B2F4F1B3FB14}"/>
              </a:ext>
            </a:extLst>
          </p:cNvPr>
          <p:cNvSpPr txBox="1"/>
          <p:nvPr/>
        </p:nvSpPr>
        <p:spPr>
          <a:xfrm>
            <a:off x="1187624" y="1242101"/>
            <a:ext cx="7956376" cy="5347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PROSPETTIVE DI SVILUPPO</a:t>
            </a:r>
            <a:endParaRPr lang="it-I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tema di visione prospettica, intendiamo valorizzare al massimo il ruolo-chiave della condivisione e della collegialità. 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L’Istituto è già perfettamente inserito all’interno del tessuto territoriale, grazie a una fitta rete di relazioni con enti, associazioni e istituzioni della nostra realtà. Si prevede di intensificarne il coinvolgimento in reti e promuovere collaborazioni finalizzate ad affrontare temi di interesse comune.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L’oggetto degli accordi riguarda elementi che vorremmo approfondire ulteriormente per la loro natura strategica: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formazione docenti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(sono già attive reti di scopo e di ambito territoriale, convenzioni con Università, ecc.),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ricerca sull'innovazione dei processi organizzativi e didattici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(l’Istituto ha già aderito a una rete di scopo per la realizzazione di un percorso di ricerca-formazione sui nuovi ambienti di apprendimento e per la promozione del pensiero logico e computazionale)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percorsi rivolti agli allievi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con attività che rappresentano esse stesse altrettante 	priorità che l’Istituto già affronta, ma intende implementare.</a:t>
            </a:r>
          </a:p>
        </p:txBody>
      </p:sp>
    </p:spTree>
    <p:extLst>
      <p:ext uri="{BB962C8B-B14F-4D97-AF65-F5344CB8AC3E}">
        <p14:creationId xmlns:p14="http://schemas.microsoft.com/office/powerpoint/2010/main" val="11420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/>
        </p:nvGraphicFramePr>
        <p:xfrm>
          <a:off x="1115616" y="548680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La Rendicontazione Sociale del triennio 2019/2022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4ADE34A-BB3C-CF0C-F309-FE83E9E27801}"/>
              </a:ext>
            </a:extLst>
          </p:cNvPr>
          <p:cNvSpPr txBox="1"/>
          <p:nvPr/>
        </p:nvSpPr>
        <p:spPr>
          <a:xfrm>
            <a:off x="1043608" y="32486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Rendicontazione Sociale 2022/23</a:t>
            </a:r>
          </a:p>
        </p:txBody>
      </p:sp>
      <p:sp>
        <p:nvSpPr>
          <p:cNvPr id="3" name="CasellaDiTesto 6">
            <a:extLst>
              <a:ext uri="{FF2B5EF4-FFF2-40B4-BE49-F238E27FC236}">
                <a16:creationId xmlns:a16="http://schemas.microsoft.com/office/drawing/2014/main" id="{00E14457-B23D-4642-5FB3-B2F4F1B3FB14}"/>
              </a:ext>
            </a:extLst>
          </p:cNvPr>
          <p:cNvSpPr txBox="1"/>
          <p:nvPr/>
        </p:nvSpPr>
        <p:spPr>
          <a:xfrm>
            <a:off x="1168311" y="1242101"/>
            <a:ext cx="7956376" cy="4509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PROSPETTIVE DI SVILUPPO</a:t>
            </a:r>
            <a:endParaRPr lang="it-I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 i temi che si considerano cruciali in un’ottica di prospettiva, richiamiamo, in particolare: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promozione dell’attitudine allo studio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l’acquisizione delle competenze relative all'autonomia personale e dello spirito di iniziativa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gestione di problematiche inerenti al disagio giovanile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cura dell'ambiente di apprendimento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nella dimensione materiale e organizzativa, ma anche metodologica e relazionale;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l’inclusività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nell’ottica del promuovere metodologie attente ai diversi stili di apprendimento e alla differenziazione/personalizzazione didattica, 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 potenziamento di competenze in materia di cittadinanza attiva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anche attraverso la valorizzazione e il dialogo con il territorio per sviluppare il ruolo della Scuola come comunità che interagisce con il contesto locale.</a:t>
            </a:r>
          </a:p>
        </p:txBody>
      </p:sp>
    </p:spTree>
    <p:extLst>
      <p:ext uri="{BB962C8B-B14F-4D97-AF65-F5344CB8AC3E}">
        <p14:creationId xmlns:p14="http://schemas.microsoft.com/office/powerpoint/2010/main" val="33062895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ss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arallass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ss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9019</TotalTime>
  <Words>1729</Words>
  <Application>Microsoft Office PowerPoint</Application>
  <PresentationFormat>Presentazione su schermo (4:3)</PresentationFormat>
  <Paragraphs>185</Paragraphs>
  <Slides>23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8" baseType="lpstr">
      <vt:lpstr>Arial</vt:lpstr>
      <vt:lpstr>Calibri</vt:lpstr>
      <vt:lpstr>Corbel</vt:lpstr>
      <vt:lpstr>Times New Roman</vt:lpstr>
      <vt:lpstr>Parallasse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</dc:creator>
  <cp:lastModifiedBy>Windows</cp:lastModifiedBy>
  <cp:revision>220</cp:revision>
  <dcterms:created xsi:type="dcterms:W3CDTF">2016-06-30T12:30:46Z</dcterms:created>
  <dcterms:modified xsi:type="dcterms:W3CDTF">2023-06-28T21:15:49Z</dcterms:modified>
</cp:coreProperties>
</file>