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1"/>
  </p:notesMasterIdLst>
  <p:sldIdLst>
    <p:sldId id="378" r:id="rId2"/>
    <p:sldId id="379" r:id="rId3"/>
    <p:sldId id="380" r:id="rId4"/>
    <p:sldId id="383" r:id="rId5"/>
    <p:sldId id="384" r:id="rId6"/>
    <p:sldId id="385" r:id="rId7"/>
    <p:sldId id="386" r:id="rId8"/>
    <p:sldId id="381" r:id="rId9"/>
    <p:sldId id="38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A8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02" autoAdjust="0"/>
  </p:normalViewPr>
  <p:slideViewPr>
    <p:cSldViewPr>
      <p:cViewPr varScale="1">
        <p:scale>
          <a:sx n="103" d="100"/>
          <a:sy n="103" d="100"/>
        </p:scale>
        <p:origin x="17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200" b="1"/>
              <a:t>A.S.</a:t>
            </a:r>
            <a:r>
              <a:rPr lang="it-IT" sz="1200" b="1" baseline="0"/>
              <a:t> 2021/2022</a:t>
            </a:r>
            <a:endParaRPr lang="it-IT" sz="1200" b="1"/>
          </a:p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200" b="1"/>
              <a:t>Ricorrenza delle valutazioni finali classi prime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tutteleprime!$AY$2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(tutteleprime!$AR$3,tutteleprime!$AR$7)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(tutteleprime!$AZ$3,tutteleprime!$AZ$7)</c:f>
              <c:numCache>
                <c:formatCode>0.0%</c:formatCode>
                <c:ptCount val="2"/>
                <c:pt idx="0">
                  <c:v>2.2727272727272728E-2</c:v>
                </c:pt>
                <c:pt idx="1">
                  <c:v>2.2900763358778626E-2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4-4D11-8FB2-EBBE5CD61291}"/>
            </c:ext>
          </c:extLst>
        </c:ser>
        <c:ser>
          <c:idx val="1"/>
          <c:order val="1"/>
          <c:tx>
            <c:strRef>
              <c:f>tutteleprime!$BA$2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(tutteleprime!$AR$3,tutteleprime!$AR$7)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(tutteleprime!$BB$3,tutteleprime!$BB$7)</c:f>
              <c:numCache>
                <c:formatCode>0.0%</c:formatCode>
                <c:ptCount val="2"/>
                <c:pt idx="0">
                  <c:v>1.5151515151515152E-2</c:v>
                </c:pt>
                <c:pt idx="1">
                  <c:v>3.0534351145038167E-2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B4-4D11-8FB2-EBBE5CD61291}"/>
            </c:ext>
          </c:extLst>
        </c:ser>
        <c:ser>
          <c:idx val="2"/>
          <c:order val="2"/>
          <c:tx>
            <c:strRef>
              <c:f>tutteleprime!$BC$2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(tutteleprime!$AR$3,tutteleprime!$AR$7)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(tutteleprime!$BD$3,tutteleprime!$BD$7)</c:f>
              <c:numCache>
                <c:formatCode>0.0%</c:formatCode>
                <c:ptCount val="2"/>
                <c:pt idx="0">
                  <c:v>0.15151515151515152</c:v>
                </c:pt>
                <c:pt idx="1">
                  <c:v>0.21374045801526717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B4-4D11-8FB2-EBBE5CD61291}"/>
            </c:ext>
          </c:extLst>
        </c:ser>
        <c:ser>
          <c:idx val="3"/>
          <c:order val="3"/>
          <c:tx>
            <c:strRef>
              <c:f>tutteleprime!$BE$2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(tutteleprime!$AR$3,tutteleprime!$AR$7)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(tutteleprime!$BF$3,tutteleprime!$BF$7)</c:f>
              <c:numCache>
                <c:formatCode>0.0%</c:formatCode>
                <c:ptCount val="2"/>
                <c:pt idx="0">
                  <c:v>0.27272727272727271</c:v>
                </c:pt>
                <c:pt idx="1">
                  <c:v>0.24427480916030533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B4-4D11-8FB2-EBBE5CD61291}"/>
            </c:ext>
          </c:extLst>
        </c:ser>
        <c:ser>
          <c:idx val="4"/>
          <c:order val="4"/>
          <c:tx>
            <c:strRef>
              <c:f>tutteleprime!$BG$2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(tutteleprime!$AR$3,tutteleprime!$AR$7)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(tutteleprime!$BH$3,tutteleprime!$BH$7)</c:f>
              <c:numCache>
                <c:formatCode>0.0%</c:formatCode>
                <c:ptCount val="2"/>
                <c:pt idx="0">
                  <c:v>0.34848484848484851</c:v>
                </c:pt>
                <c:pt idx="1">
                  <c:v>0.25190839694656486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B4-4D11-8FB2-EBBE5CD61291}"/>
            </c:ext>
          </c:extLst>
        </c:ser>
        <c:ser>
          <c:idx val="5"/>
          <c:order val="5"/>
          <c:tx>
            <c:strRef>
              <c:f>tutteleprime!$BI$2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(tutteleprime!$AR$3,tutteleprime!$AR$7)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(tutteleprime!$BJ$3,tutteleprime!$BJ$7)</c:f>
              <c:numCache>
                <c:formatCode>0.0%</c:formatCode>
                <c:ptCount val="2"/>
                <c:pt idx="0">
                  <c:v>0.18939393939393939</c:v>
                </c:pt>
                <c:pt idx="1">
                  <c:v>0.22137404580152673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B4-4D11-8FB2-EBBE5CD61291}"/>
            </c:ext>
          </c:extLst>
        </c:ser>
        <c:ser>
          <c:idx val="6"/>
          <c:order val="6"/>
          <c:tx>
            <c:strRef>
              <c:f>tutteleprime!$BK$2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(tutteleprime!$AR$3,tutteleprime!$AR$7)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(tutteleprime!$BL$3,tutteleprime!$BL$7)</c:f>
              <c:numCache>
                <c:formatCode>0.0%</c:formatCode>
                <c:ptCount val="2"/>
                <c:pt idx="0">
                  <c:v>0</c:v>
                </c:pt>
                <c:pt idx="1">
                  <c:v>1.5267175572519083E-2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B4-4D11-8FB2-EBBE5CD61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504646536"/>
        <c:axId val="1"/>
        <c:axId val="0"/>
      </c:bar3DChart>
      <c:catAx>
        <c:axId val="50464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504646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200" b="1"/>
              <a:t>A.S. 2021/2022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200" b="1"/>
              <a:t>Ricorrenza delle valutazioni finali classi seconde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tutteleseconde!$AY$2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(tutteleseconde!$AR$3,tutteleseconde!$AR$7)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(tutteleseconde!$AZ$3,tutteleseconde!$AZ$7)</c:f>
              <c:numCache>
                <c:formatCode>0.0%</c:formatCode>
                <c:ptCount val="2"/>
                <c:pt idx="0">
                  <c:v>1.6260162601626018E-2</c:v>
                </c:pt>
                <c:pt idx="1">
                  <c:v>3.2520325203252036E-2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FB-49A4-AAD3-A371DFD0738A}"/>
            </c:ext>
          </c:extLst>
        </c:ser>
        <c:ser>
          <c:idx val="1"/>
          <c:order val="1"/>
          <c:tx>
            <c:strRef>
              <c:f>tutteleseconde!$BA$2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(tutteleseconde!$AR$3,tutteleseconde!$AR$7)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(tutteleseconde!$BB$3,tutteleseconde!$BB$7)</c:f>
              <c:numCache>
                <c:formatCode>0.0%</c:formatCode>
                <c:ptCount val="2"/>
                <c:pt idx="0">
                  <c:v>3.2520325203252036E-2</c:v>
                </c:pt>
                <c:pt idx="1">
                  <c:v>8.1300813008130079E-2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FB-49A4-AAD3-A371DFD0738A}"/>
            </c:ext>
          </c:extLst>
        </c:ser>
        <c:ser>
          <c:idx val="2"/>
          <c:order val="2"/>
          <c:tx>
            <c:strRef>
              <c:f>tutteleseconde!$BC$2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(tutteleseconde!$AR$3,tutteleseconde!$AR$7)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(tutteleseconde!$BD$3,tutteleseconde!$BD$7)</c:f>
              <c:numCache>
                <c:formatCode>0.0%</c:formatCode>
                <c:ptCount val="2"/>
                <c:pt idx="0">
                  <c:v>0.1951219512195122</c:v>
                </c:pt>
                <c:pt idx="1">
                  <c:v>0.21138211382113822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FB-49A4-AAD3-A371DFD0738A}"/>
            </c:ext>
          </c:extLst>
        </c:ser>
        <c:ser>
          <c:idx val="3"/>
          <c:order val="3"/>
          <c:tx>
            <c:strRef>
              <c:f>tutteleseconde!$BE$2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(tutteleseconde!$AR$3,tutteleseconde!$AR$7)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(tutteleseconde!$BF$3,tutteleseconde!$BF$7)</c:f>
              <c:numCache>
                <c:formatCode>0.0%</c:formatCode>
                <c:ptCount val="2"/>
                <c:pt idx="0">
                  <c:v>0.21951219512195122</c:v>
                </c:pt>
                <c:pt idx="1">
                  <c:v>0.27642276422764228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FB-49A4-AAD3-A371DFD0738A}"/>
            </c:ext>
          </c:extLst>
        </c:ser>
        <c:ser>
          <c:idx val="4"/>
          <c:order val="4"/>
          <c:tx>
            <c:strRef>
              <c:f>tutteleseconde!$BG$2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(tutteleseconde!$AR$3,tutteleseconde!$AR$7)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(tutteleseconde!$BH$3,tutteleseconde!$BH$7)</c:f>
              <c:numCache>
                <c:formatCode>0.0%</c:formatCode>
                <c:ptCount val="2"/>
                <c:pt idx="0">
                  <c:v>0.32520325203252032</c:v>
                </c:pt>
                <c:pt idx="1">
                  <c:v>0.18699186991869918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FB-49A4-AAD3-A371DFD0738A}"/>
            </c:ext>
          </c:extLst>
        </c:ser>
        <c:ser>
          <c:idx val="5"/>
          <c:order val="5"/>
          <c:tx>
            <c:strRef>
              <c:f>tutteleseconde!$BI$2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(tutteleseconde!$AR$3,tutteleseconde!$AR$7)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(tutteleseconde!$BJ$3,tutteleseconde!$BJ$7)</c:f>
              <c:numCache>
                <c:formatCode>0.0%</c:formatCode>
                <c:ptCount val="2"/>
                <c:pt idx="0">
                  <c:v>0.1951219512195122</c:v>
                </c:pt>
                <c:pt idx="1">
                  <c:v>0.15447154471544716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FB-49A4-AAD3-A371DFD0738A}"/>
            </c:ext>
          </c:extLst>
        </c:ser>
        <c:ser>
          <c:idx val="6"/>
          <c:order val="6"/>
          <c:tx>
            <c:strRef>
              <c:f>tutteleseconde!$BK$2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(tutteleseconde!$AR$3,tutteleseconde!$AR$7)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(tutteleseconde!$BL$3,tutteleseconde!$BL$7)</c:f>
              <c:numCache>
                <c:formatCode>0.0%</c:formatCode>
                <c:ptCount val="2"/>
                <c:pt idx="0">
                  <c:v>1.6260162601626018E-2</c:v>
                </c:pt>
                <c:pt idx="1">
                  <c:v>5.6910569105691054E-2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FB-49A4-AAD3-A371DFD07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561511192"/>
        <c:axId val="1"/>
        <c:axId val="0"/>
      </c:bar3DChart>
      <c:catAx>
        <c:axId val="56151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561511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200" b="1"/>
              <a:t>A.S. 2021/2022</a:t>
            </a:r>
          </a:p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200" b="1"/>
              <a:t>Ricorrenza delle valutazioni finali classi 3</a:t>
            </a:r>
            <a:r>
              <a:rPr lang="it-IT" sz="1200" b="1" baseline="30000"/>
              <a:t>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6"/>
          <c:order val="0"/>
          <c:tx>
            <c:strRef>
              <c:f>tutteleterze!$CD$2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(tutteleterze!$BW$3,tutteleterze!$BW$7)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(tutteleterze!$CE$3,tutteleterze!$CE$7)</c:f>
              <c:numCache>
                <c:formatCode>0.0%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E4-47EB-9A72-0ABDB2A969B9}"/>
            </c:ext>
          </c:extLst>
        </c:ser>
        <c:ser>
          <c:idx val="0"/>
          <c:order val="1"/>
          <c:tx>
            <c:strRef>
              <c:f>tutteleterze!$CF$2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(tutteleterze!$BW$3,tutteleterze!$BW$7)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(tutteleterze!$CG$3,tutteleterze!$CG$7)</c:f>
              <c:numCache>
                <c:formatCode>0.0%</c:formatCode>
                <c:ptCount val="2"/>
                <c:pt idx="0">
                  <c:v>1.4598540145985401E-2</c:v>
                </c:pt>
                <c:pt idx="1">
                  <c:v>0.10218978102189781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E4-47EB-9A72-0ABDB2A969B9}"/>
            </c:ext>
          </c:extLst>
        </c:ser>
        <c:ser>
          <c:idx val="1"/>
          <c:order val="2"/>
          <c:tx>
            <c:strRef>
              <c:f>tutteleterze!$CH$2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(tutteleterze!$BW$3,tutteleterze!$BW$7)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(tutteleterze!$CI$3,tutteleterze!$CI$7)</c:f>
              <c:numCache>
                <c:formatCode>0.0%</c:formatCode>
                <c:ptCount val="2"/>
                <c:pt idx="0">
                  <c:v>0.16058394160583941</c:v>
                </c:pt>
                <c:pt idx="1">
                  <c:v>0.22627737226277372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E4-47EB-9A72-0ABDB2A969B9}"/>
            </c:ext>
          </c:extLst>
        </c:ser>
        <c:ser>
          <c:idx val="2"/>
          <c:order val="3"/>
          <c:tx>
            <c:strRef>
              <c:f>tutteleterze!$CJ$2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(tutteleterze!$BW$3,tutteleterze!$BW$7)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(tutteleterze!$CK$3,tutteleterze!$CK$7)</c:f>
              <c:numCache>
                <c:formatCode>0.0%</c:formatCode>
                <c:ptCount val="2"/>
                <c:pt idx="0">
                  <c:v>0.29927007299270075</c:v>
                </c:pt>
                <c:pt idx="1">
                  <c:v>0.18978102189781021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E4-47EB-9A72-0ABDB2A969B9}"/>
            </c:ext>
          </c:extLst>
        </c:ser>
        <c:ser>
          <c:idx val="3"/>
          <c:order val="4"/>
          <c:tx>
            <c:strRef>
              <c:f>tutteleterze!$CL$2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(tutteleterze!$BW$3,tutteleterze!$BW$7)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(tutteleterze!$CM$3,tutteleterze!$CM$7)</c:f>
              <c:numCache>
                <c:formatCode>0.0%</c:formatCode>
                <c:ptCount val="2"/>
                <c:pt idx="0">
                  <c:v>0.23357664233576642</c:v>
                </c:pt>
                <c:pt idx="1">
                  <c:v>0.23357664233576642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E4-47EB-9A72-0ABDB2A969B9}"/>
            </c:ext>
          </c:extLst>
        </c:ser>
        <c:ser>
          <c:idx val="4"/>
          <c:order val="5"/>
          <c:tx>
            <c:strRef>
              <c:f>tutteleterze!$CN$2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(tutteleterze!$BW$3,tutteleterze!$BW$7)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(tutteleterze!$CO$3,tutteleterze!$CO$7)</c:f>
              <c:numCache>
                <c:formatCode>0.0%</c:formatCode>
                <c:ptCount val="2"/>
                <c:pt idx="0">
                  <c:v>0.15328467153284672</c:v>
                </c:pt>
                <c:pt idx="1">
                  <c:v>0.12408759124087591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E4-47EB-9A72-0ABDB2A969B9}"/>
            </c:ext>
          </c:extLst>
        </c:ser>
        <c:ser>
          <c:idx val="5"/>
          <c:order val="6"/>
          <c:tx>
            <c:strRef>
              <c:f>tutteleterze!$CP$2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(tutteleterze!$BW$3,tutteleterze!$BW$7)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(tutteleterze!$CQ$3,tutteleterze!$CQ$7)</c:f>
              <c:numCache>
                <c:formatCode>0.0%</c:formatCode>
                <c:ptCount val="2"/>
                <c:pt idx="0">
                  <c:v>0.13868613138686131</c:v>
                </c:pt>
                <c:pt idx="1">
                  <c:v>0.12408759124087591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E4-47EB-9A72-0ABDB2A96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91085688"/>
        <c:axId val="1"/>
        <c:axId val="0"/>
      </c:bar3DChart>
      <c:catAx>
        <c:axId val="49108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4910856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77BAB-6103-4F28-AECA-9EE40A1E4DBF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DC06-A206-4A53-8C9A-99594FBADB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47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DC06-A206-4A53-8C9A-99594FBADB9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42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FD3CBDAB-55ED-4742-B2D3-96403D32B1D3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5901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29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81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17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285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397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011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06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83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FD3CBDAB-55ED-4742-B2D3-96403D32B1D3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25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6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6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61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79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40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54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13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3CBDAB-55ED-4742-B2D3-96403D32B1D3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30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04360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Rendicontazione Sociale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827584" y="621843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Rendicontazione sociale</a:t>
            </a:r>
          </a:p>
          <a:p>
            <a:pPr algn="ctr"/>
            <a:r>
              <a:rPr lang="it-IT" sz="2000" b="1" i="1" u="sng" dirty="0"/>
              <a:t>triennio 2019-2022</a:t>
            </a:r>
            <a:endParaRPr lang="it-IT" sz="36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E14457-B23D-4642-5FB3-B2F4F1B3FB14}"/>
              </a:ext>
            </a:extLst>
          </p:cNvPr>
          <p:cNvSpPr txBox="1"/>
          <p:nvPr/>
        </p:nvSpPr>
        <p:spPr>
          <a:xfrm>
            <a:off x="1187624" y="1628800"/>
            <a:ext cx="7344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 CONTESTO</a:t>
            </a:r>
          </a:p>
          <a:p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tema di analisi del contesto, l’aspetto più rilevante del triennio, che ha stravolto l’assetto delle priorità della scuola, oltre a quello didattico e metodologico, è stato rappresentato dalla pandemia da Covid 19.  L’impatto con un evento mai prima sperimentato ha prodotto effetti negativi su tutti, ma si è caratterizzato anche come un potente acceleratore delle disuguaglianze sociali.</a:t>
            </a:r>
          </a:p>
          <a:p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 dal marzo 2020 è apparso chiaro che l’effetto dell’evento pandemico non sarebbe stato solo sanitario o medico, ma anche economico, sociale ed educativo. Ha determinato condizioni di isolamento in cui già normalmente vivono i soggetti fragili, un isolamento che minaccia di condannare alla marginalità sociale molti bambini e famiglie della nostra realtà, anche in conseguenza della crisi economica derivante dall’emergenza sanitaria e dal conseguente aumento consistente del numero di genitori che hanno perso temporaneamente o definitivamente il lavoro.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737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04360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Rendicontazione Sociale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863588" y="62068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Rendicontazione sociale</a:t>
            </a:r>
          </a:p>
          <a:p>
            <a:pPr algn="ctr"/>
            <a:r>
              <a:rPr lang="it-IT" sz="2000" b="1" i="1" u="sng" dirty="0"/>
              <a:t>triennio 2019-2022</a:t>
            </a:r>
            <a:endParaRPr lang="it-IT" sz="36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E14457-B23D-4642-5FB3-B2F4F1B3FB14}"/>
              </a:ext>
            </a:extLst>
          </p:cNvPr>
          <p:cNvSpPr txBox="1"/>
          <p:nvPr/>
        </p:nvSpPr>
        <p:spPr>
          <a:xfrm>
            <a:off x="1187624" y="1628800"/>
            <a:ext cx="7344816" cy="465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 CONTESTO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questo periodo, crediamo che la scuola abbia maturato un profondo cambiamento e con almeno tre elementi che riteniamo acquisiti come lascito positivo di un evento drammatico e doloroso: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80340">
              <a:lnSpc>
                <a:spcPct val="107000"/>
              </a:lnSpc>
              <a:spcAft>
                <a:spcPts val="4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it-IT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nuovo e più maturo rapporto con la tecnologia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che ha rappresentato per tutti (e anche per la scuola) un elemento determinante per conservare contatti e relazioni tra le persone, limitando danni che solo pochissimi anni fa sarebbero risultati irreversibili e irrecuperabili;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80340">
              <a:lnSpc>
                <a:spcPct val="107000"/>
              </a:lnSpc>
              <a:spcAft>
                <a:spcPts val="4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it-IT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nuovo patto con la famiglia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che ha dovuto sostenere, specie per i bambini più piccoli, un ruolo di supporto rilevante, ma che ha finito col favorire una più matura condivisione di finalità e strategie;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80340">
              <a:lnSpc>
                <a:spcPct val="107000"/>
              </a:lnSpc>
              <a:spcAft>
                <a:spcPts val="4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it-IT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 diversa visione della valutazione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che, superando una logica di tipo misurativo-sanzionatorio, risulti maggiormente centrata sull’obiettivo di facilitare processi di crescita e maturazione in giovani persone impegnate nel 	proprio personale percorso di vita e di apprendimento.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6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04360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Rendicontazione Sociale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863588" y="62068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Rendicontazione sociale</a:t>
            </a:r>
          </a:p>
          <a:p>
            <a:pPr algn="ctr"/>
            <a:r>
              <a:rPr lang="it-IT" sz="2000" b="1" i="1" u="sng" dirty="0"/>
              <a:t>triennio 2019-2022</a:t>
            </a:r>
            <a:endParaRPr lang="it-IT" sz="36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E14457-B23D-4642-5FB3-B2F4F1B3FB14}"/>
              </a:ext>
            </a:extLst>
          </p:cNvPr>
          <p:cNvSpPr txBox="1"/>
          <p:nvPr/>
        </p:nvSpPr>
        <p:spPr>
          <a:xfrm>
            <a:off x="1187624" y="1340768"/>
            <a:ext cx="7344816" cy="2107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RISULTATI RAGGIUNTI</a:t>
            </a:r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 era logico attendersi, in una situazione così estrema, i risultati, rispetto agli obiettivi prefissati un triennio fa, risultano alquanto deludenti.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questa sede s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pubblicano i grafici rispetto alle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valutazioni finali di 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Italiano e Matematica degli alunni della</a:t>
            </a: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Scuola Primaria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AF5B618-2C92-9DD8-D1D4-B18DFAB8E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737" y="3415044"/>
            <a:ext cx="4584589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4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04360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Rendicontazione Sociale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863588" y="62068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Rendicontazione sociale</a:t>
            </a:r>
          </a:p>
          <a:p>
            <a:pPr algn="ctr"/>
            <a:r>
              <a:rPr lang="it-IT" sz="2000" b="1" i="1" u="sng" dirty="0"/>
              <a:t>triennio 2019-2022</a:t>
            </a:r>
            <a:endParaRPr lang="it-IT" sz="36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E14457-B23D-4642-5FB3-B2F4F1B3FB14}"/>
              </a:ext>
            </a:extLst>
          </p:cNvPr>
          <p:cNvSpPr txBox="1"/>
          <p:nvPr/>
        </p:nvSpPr>
        <p:spPr>
          <a:xfrm>
            <a:off x="1187624" y="1340768"/>
            <a:ext cx="7344816" cy="8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RISULTATI RAGGIUNTI</a:t>
            </a:r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Scuola Primaria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42FE1E4-3CD0-C014-2BA8-2D48CA6F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737" y="2636912"/>
            <a:ext cx="4584589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1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04360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Rendicontazione Sociale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863588" y="62068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Rendicontazione sociale</a:t>
            </a:r>
          </a:p>
          <a:p>
            <a:pPr algn="ctr"/>
            <a:r>
              <a:rPr lang="it-IT" sz="2000" b="1" i="1" u="sng" dirty="0"/>
              <a:t>triennio 2019-2022</a:t>
            </a:r>
            <a:endParaRPr lang="it-IT" sz="36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E14457-B23D-4642-5FB3-B2F4F1B3FB14}"/>
              </a:ext>
            </a:extLst>
          </p:cNvPr>
          <p:cNvSpPr txBox="1"/>
          <p:nvPr/>
        </p:nvSpPr>
        <p:spPr>
          <a:xfrm>
            <a:off x="1187624" y="1340768"/>
            <a:ext cx="7344816" cy="8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RISULTATI RAGGIUNTI</a:t>
            </a:r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di primo grado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161A5007-AC03-CEF0-06E8-4F7C7E4ABA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276845"/>
              </p:ext>
            </p:extLst>
          </p:nvPr>
        </p:nvGraphicFramePr>
        <p:xfrm>
          <a:off x="2426394" y="2515344"/>
          <a:ext cx="4867275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647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04360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Rendicontazione Sociale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863588" y="62068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Rendicontazione sociale</a:t>
            </a:r>
          </a:p>
          <a:p>
            <a:pPr algn="ctr"/>
            <a:r>
              <a:rPr lang="it-IT" sz="2000" b="1" i="1" u="sng" dirty="0"/>
              <a:t>triennio 2019-2022</a:t>
            </a:r>
            <a:endParaRPr lang="it-IT" sz="36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E14457-B23D-4642-5FB3-B2F4F1B3FB14}"/>
              </a:ext>
            </a:extLst>
          </p:cNvPr>
          <p:cNvSpPr txBox="1"/>
          <p:nvPr/>
        </p:nvSpPr>
        <p:spPr>
          <a:xfrm>
            <a:off x="1187624" y="1340768"/>
            <a:ext cx="7344816" cy="8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RISULTATI RAGGIUNTI</a:t>
            </a:r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di primo grado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2EEEA08A-CFAE-DD84-BBBA-4A170E169D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294899"/>
              </p:ext>
            </p:extLst>
          </p:nvPr>
        </p:nvGraphicFramePr>
        <p:xfrm>
          <a:off x="2416869" y="2513037"/>
          <a:ext cx="4876800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689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04360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Rendicontazione Sociale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863588" y="62068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Rendicontazione sociale</a:t>
            </a:r>
          </a:p>
          <a:p>
            <a:pPr algn="ctr"/>
            <a:r>
              <a:rPr lang="it-IT" sz="2000" b="1" i="1" u="sng" dirty="0"/>
              <a:t>triennio 2019-2022</a:t>
            </a:r>
            <a:endParaRPr lang="it-IT" sz="36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E14457-B23D-4642-5FB3-B2F4F1B3FB14}"/>
              </a:ext>
            </a:extLst>
          </p:cNvPr>
          <p:cNvSpPr txBox="1"/>
          <p:nvPr/>
        </p:nvSpPr>
        <p:spPr>
          <a:xfrm>
            <a:off x="1187624" y="1340768"/>
            <a:ext cx="7344816" cy="8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RISULTATI RAGGIUNTI</a:t>
            </a:r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di primo grado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D8847354-BEF1-3B2A-6678-681E68678A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954354"/>
              </p:ext>
            </p:extLst>
          </p:nvPr>
        </p:nvGraphicFramePr>
        <p:xfrm>
          <a:off x="2416869" y="2513037"/>
          <a:ext cx="4876800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224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04360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Rendicontazione Sociale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907704" y="620688"/>
            <a:ext cx="6444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Rendicontazione sociale</a:t>
            </a:r>
          </a:p>
          <a:p>
            <a:pPr algn="ctr"/>
            <a:r>
              <a:rPr lang="it-IT" sz="2000" b="1" i="1" u="sng" dirty="0"/>
              <a:t>triennio 2019-2022</a:t>
            </a:r>
            <a:endParaRPr lang="it-IT" sz="36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E14457-B23D-4642-5FB3-B2F4F1B3FB14}"/>
              </a:ext>
            </a:extLst>
          </p:cNvPr>
          <p:cNvSpPr txBox="1"/>
          <p:nvPr/>
        </p:nvSpPr>
        <p:spPr>
          <a:xfrm>
            <a:off x="1187624" y="1268760"/>
            <a:ext cx="7956376" cy="5347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PROSPETTIVE DI SVILUPPO</a:t>
            </a:r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tema di visione prospettica, intendiamo valorizzare al massimo il ruolo-chiave della condivisione e della collegialità. 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L’Istituto è già perfettamente inserito all’interno del tessuto territoriale, grazie a una fitta rete di relazioni con enti, associazioni e istituzioni della nostra realtà. Si prevede di intensificarne il coinvolgimento in reti e promuovere collaborazioni finalizzate ad affrontare temi di interesse comune.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L’oggetto degli accordi riguarda elementi che vorremmo approfondire ulteriormente per la loro natura strategica: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it-IT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formazione docenti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(sono già attive reti di scopo e di ambito territoriale, convenzioni con Università, ecc.),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it-IT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ricerca sull'innovazione dei processi organizzativi e didattici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(l’Istituto ha già aderito a una rete di scopo per la realizzazione di un percorso di ricerca-formazione sui nuovi ambienti di apprendimento e per la promozione del pensiero logico e computazionale)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it-IT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percorsi rivolti agli allievi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attività che rappresentano esse stesse altrettante 	priorità che l’Istituto già affronta, ma intende implementare.</a:t>
            </a:r>
          </a:p>
        </p:txBody>
      </p:sp>
    </p:spTree>
    <p:extLst>
      <p:ext uri="{BB962C8B-B14F-4D97-AF65-F5344CB8AC3E}">
        <p14:creationId xmlns:p14="http://schemas.microsoft.com/office/powerpoint/2010/main" val="1195427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04360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Rendicontazione Sociale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619672" y="620688"/>
            <a:ext cx="673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Rendicontazione sociale</a:t>
            </a:r>
          </a:p>
          <a:p>
            <a:pPr algn="ctr"/>
            <a:r>
              <a:rPr lang="it-IT" sz="2000" b="1" i="1" u="sng" dirty="0"/>
              <a:t>triennio 2019-2022</a:t>
            </a:r>
            <a:endParaRPr lang="it-IT" sz="36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E14457-B23D-4642-5FB3-B2F4F1B3FB14}"/>
              </a:ext>
            </a:extLst>
          </p:cNvPr>
          <p:cNvSpPr txBox="1"/>
          <p:nvPr/>
        </p:nvSpPr>
        <p:spPr>
          <a:xfrm>
            <a:off x="1187624" y="1628800"/>
            <a:ext cx="7956376" cy="450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PROSPETTIVE DI SVILUPPO</a:t>
            </a:r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 i temi che si considerano cruciali in un’ottica di prospettiva, richiamiamo, in particolare: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it-IT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promozione dell’attitudine allo studio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it-IT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l’acquisizione delle competenze relative all'autonomia personale e dello spirito di iniziativa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it-IT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gestione di problematiche inerenti al disagio giovanile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it-IT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cura dell'ambiente di apprendimento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nella dimensione materiale e organizzativa, ma anche metodologica e relazionale;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it-IT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l’inclusività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nell’ottica del promuovere metodologie attente ai diversi stili di apprendimento e alla differenziazione/personalizzazione didattica, 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it-IT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potenziamento di competenze in materia di cittadinanza attiva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anche attraverso la valorizzazione e il dialogo con il territorio per sviluppare il ruolo della Scuola come comunità che interagisce con il contesto locale.</a:t>
            </a:r>
          </a:p>
        </p:txBody>
      </p:sp>
    </p:spTree>
    <p:extLst>
      <p:ext uri="{BB962C8B-B14F-4D97-AF65-F5344CB8AC3E}">
        <p14:creationId xmlns:p14="http://schemas.microsoft.com/office/powerpoint/2010/main" val="3366166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ersonalizzato 3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92D050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s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Parallasse</Template>
  <TotalTime>8961</TotalTime>
  <Words>809</Words>
  <Application>Microsoft Office PowerPoint</Application>
  <PresentationFormat>Presentazione su schermo (4:3)</PresentationFormat>
  <Paragraphs>77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Times New Roman</vt:lpstr>
      <vt:lpstr>Parallasse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Stefano Conte</cp:lastModifiedBy>
  <cp:revision>225</cp:revision>
  <dcterms:created xsi:type="dcterms:W3CDTF">2016-06-30T12:30:46Z</dcterms:created>
  <dcterms:modified xsi:type="dcterms:W3CDTF">2022-11-30T19:11:10Z</dcterms:modified>
</cp:coreProperties>
</file>