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400" r:id="rId15"/>
    <p:sldId id="401" r:id="rId16"/>
    <p:sldId id="402" r:id="rId17"/>
    <p:sldId id="403" r:id="rId18"/>
    <p:sldId id="407" r:id="rId19"/>
    <p:sldId id="404" r:id="rId20"/>
    <p:sldId id="405" r:id="rId21"/>
    <p:sldId id="406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A8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2" autoAdjust="0"/>
  </p:normalViewPr>
  <p:slideViewPr>
    <p:cSldViewPr>
      <p:cViewPr varScale="1">
        <p:scale>
          <a:sx n="103" d="100"/>
          <a:sy n="103" d="100"/>
        </p:scale>
        <p:origin x="17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sso\da_spostare\2021\valutazione\secondaria\1&amp;2quadrimestre_valutazioni_tuttiglialunni_def.xls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sso\da_spostare\2021\valutazione\secondaria\1&amp;2quadrimestre_valutazioni_tuttiglialunni_def.xls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fisso\da_spostare\2021\valutazione\secondaria\1&amp;2quadrimestre_valutazioni_tuttiglialunni_def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Distribuzione delle medie delle classi rispetto alla media generale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Classi prime - 2</a:t>
            </a:r>
            <a:r>
              <a:rPr lang="it-IT" sz="1400" b="0" i="0" u="none" strike="noStrike" baseline="0">
                <a:solidFill>
                  <a:srgbClr val="333333"/>
                </a:solidFill>
                <a:latin typeface="+mn-ea"/>
                <a:ea typeface="+mn-ea"/>
                <a:cs typeface="+mn-ea"/>
              </a:rPr>
              <a:t>°</a:t>
            </a:r>
            <a:r>
              <a:rPr lang="it-IT" sz="1400" b="0" i="0" u="none" strike="noStrike" baseline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quadrimestre</a:t>
            </a:r>
            <a:endParaRPr lang="it-IT" sz="1400" b="0" i="0" u="none" strike="noStrike" baseline="0">
              <a:solidFill>
                <a:srgbClr val="333333"/>
              </a:solidFill>
              <a:latin typeface="Calibri"/>
              <a:cs typeface="Calibri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cked"/>
        <c:varyColors val="0"/>
        <c:ser>
          <c:idx val="1"/>
          <c:order val="1"/>
          <c:tx>
            <c:strRef>
              <c:f>tutteleprime!$T$1</c:f>
              <c:strCache>
                <c:ptCount val="1"/>
                <c:pt idx="0">
                  <c:v>media complessiva classi 1e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tutteleprime!$A$3:$A$9</c:f>
              <c:strCache>
                <c:ptCount val="7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1^D</c:v>
                </c:pt>
                <c:pt idx="4">
                  <c:v>1^E</c:v>
                </c:pt>
                <c:pt idx="5">
                  <c:v>1^G</c:v>
                </c:pt>
                <c:pt idx="6">
                  <c:v>1^H</c:v>
                </c:pt>
              </c:strCache>
            </c:strRef>
          </c:cat>
          <c:val>
            <c:numRef>
              <c:f>tutteleprime!$T$21:$T$27</c:f>
              <c:numCache>
                <c:formatCode>0.0</c:formatCode>
                <c:ptCount val="7"/>
                <c:pt idx="0">
                  <c:v>7.713296425796428</c:v>
                </c:pt>
                <c:pt idx="1">
                  <c:v>7.713296425796428</c:v>
                </c:pt>
                <c:pt idx="2">
                  <c:v>7.713296425796428</c:v>
                </c:pt>
                <c:pt idx="3">
                  <c:v>7.713296425796428</c:v>
                </c:pt>
                <c:pt idx="4">
                  <c:v>7.713296425796428</c:v>
                </c:pt>
                <c:pt idx="5">
                  <c:v>7.713296425796428</c:v>
                </c:pt>
                <c:pt idx="6">
                  <c:v>7.713296425796428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25-4E52-B526-26417ED13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020920"/>
        <c:axId val="1"/>
      </c:lineChart>
      <c:scatterChart>
        <c:scatterStyle val="lineMarker"/>
        <c:varyColors val="0"/>
        <c:ser>
          <c:idx val="0"/>
          <c:order val="0"/>
          <c:tx>
            <c:strRef>
              <c:f>tutteleprime!$B$1</c:f>
              <c:strCache>
                <c:ptCount val="1"/>
                <c:pt idx="0">
                  <c:v>medie classi 1° quadrimestre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tutteleprime!$A$3:$A$9</c:f>
              <c:strCache>
                <c:ptCount val="7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1^D</c:v>
                </c:pt>
                <c:pt idx="4">
                  <c:v>1^E</c:v>
                </c:pt>
                <c:pt idx="5">
                  <c:v>1^G</c:v>
                </c:pt>
                <c:pt idx="6">
                  <c:v>1^H</c:v>
                </c:pt>
              </c:strCache>
            </c:strRef>
          </c:xVal>
          <c:yVal>
            <c:numRef>
              <c:f>tutteleprime!$Q$21:$Q$27</c:f>
              <c:numCache>
                <c:formatCode>0.0</c:formatCode>
                <c:ptCount val="7"/>
                <c:pt idx="0">
                  <c:v>7.7412280701754392</c:v>
                </c:pt>
                <c:pt idx="1">
                  <c:v>8.1868131868131879</c:v>
                </c:pt>
                <c:pt idx="2">
                  <c:v>7.4117647058823524</c:v>
                </c:pt>
                <c:pt idx="3">
                  <c:v>7.5456140350877181</c:v>
                </c:pt>
                <c:pt idx="4">
                  <c:v>7.2543859649122799</c:v>
                </c:pt>
                <c:pt idx="5">
                  <c:v>8.1452991452991448</c:v>
                </c:pt>
                <c:pt idx="6">
                  <c:v>7.6884615384615387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25-4E52-B526-26417ED13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020920"/>
        <c:axId val="1"/>
      </c:scatterChart>
      <c:catAx>
        <c:axId val="925020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925020920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64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Prove INVALSI classi</a:t>
            </a:r>
            <a:r>
              <a:rPr lang="it-IT" sz="1200" baseline="0"/>
              <a:t> 3</a:t>
            </a:r>
            <a:r>
              <a:rPr lang="it-IT" sz="1200" baseline="30000"/>
              <a:t>e</a:t>
            </a:r>
            <a:r>
              <a:rPr lang="it-IT" sz="1200" baseline="0"/>
              <a:t> Secondaria primo grado</a:t>
            </a:r>
          </a:p>
          <a:p>
            <a:pPr>
              <a:defRPr sz="1200"/>
            </a:pPr>
            <a:r>
              <a:rPr lang="it-IT" sz="1200" b="1" baseline="0"/>
              <a:t>Matematica</a:t>
            </a:r>
            <a:endParaRPr lang="it-IT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'3^sec_matematica'!$B$14</c:f>
              <c:strCache>
                <c:ptCount val="1"/>
                <c:pt idx="0">
                  <c:v>Studenti
a livello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'3^sec_matematica'!$A$15:$A$18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'3^sec_matematica'!$B$15:$B$18</c:f>
              <c:numCache>
                <c:formatCode>0.0%</c:formatCode>
                <c:ptCount val="4"/>
                <c:pt idx="0">
                  <c:v>0.311</c:v>
                </c:pt>
                <c:pt idx="1">
                  <c:v>0.26100000000000001</c:v>
                </c:pt>
                <c:pt idx="2">
                  <c:v>0.29199999999999998</c:v>
                </c:pt>
                <c:pt idx="3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1-49DC-8371-23D3F6E3CE07}"/>
            </c:ext>
          </c:extLst>
        </c:ser>
        <c:ser>
          <c:idx val="1"/>
          <c:order val="1"/>
          <c:tx>
            <c:strRef>
              <c:f>'3^sec_matematica'!$C$14</c:f>
              <c:strCache>
                <c:ptCount val="1"/>
                <c:pt idx="0">
                  <c:v>Studenti
a livello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'3^sec_matematica'!$A$15:$A$18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'3^sec_matematica'!$C$15:$C$18</c:f>
              <c:numCache>
                <c:formatCode>0.0%</c:formatCode>
                <c:ptCount val="4"/>
                <c:pt idx="0">
                  <c:v>0.26700000000000002</c:v>
                </c:pt>
                <c:pt idx="1">
                  <c:v>0.24199999999999999</c:v>
                </c:pt>
                <c:pt idx="2">
                  <c:v>0.245</c:v>
                </c:pt>
                <c:pt idx="3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1-49DC-8371-23D3F6E3CE07}"/>
            </c:ext>
          </c:extLst>
        </c:ser>
        <c:ser>
          <c:idx val="2"/>
          <c:order val="2"/>
          <c:tx>
            <c:strRef>
              <c:f>'3^sec_matematica'!$D$14</c:f>
              <c:strCache>
                <c:ptCount val="1"/>
                <c:pt idx="0">
                  <c:v>Studenti
a livello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'3^sec_matematica'!$A$15:$A$18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'3^sec_matematica'!$D$15:$D$18</c:f>
              <c:numCache>
                <c:formatCode>0.0%</c:formatCode>
                <c:ptCount val="4"/>
                <c:pt idx="0">
                  <c:v>0.20699999999999999</c:v>
                </c:pt>
                <c:pt idx="1">
                  <c:v>0.24299999999999999</c:v>
                </c:pt>
                <c:pt idx="2">
                  <c:v>0.23400000000000001</c:v>
                </c:pt>
                <c:pt idx="3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11-49DC-8371-23D3F6E3CE07}"/>
            </c:ext>
          </c:extLst>
        </c:ser>
        <c:ser>
          <c:idx val="3"/>
          <c:order val="3"/>
          <c:tx>
            <c:strRef>
              <c:f>'3^sec_matematica'!$E$14</c:f>
              <c:strCache>
                <c:ptCount val="1"/>
                <c:pt idx="0">
                  <c:v>Studenti
a livello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'3^sec_matematica'!$A$15:$A$18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'3^sec_matematica'!$E$15:$E$18</c:f>
              <c:numCache>
                <c:formatCode>0.0%</c:formatCode>
                <c:ptCount val="4"/>
                <c:pt idx="0">
                  <c:v>0.126</c:v>
                </c:pt>
                <c:pt idx="1">
                  <c:v>0.14699999999999999</c:v>
                </c:pt>
                <c:pt idx="2">
                  <c:v>0.13500000000000001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11-49DC-8371-23D3F6E3CE07}"/>
            </c:ext>
          </c:extLst>
        </c:ser>
        <c:ser>
          <c:idx val="4"/>
          <c:order val="4"/>
          <c:tx>
            <c:strRef>
              <c:f>'3^sec_matematica'!$F$14</c:f>
              <c:strCache>
                <c:ptCount val="1"/>
                <c:pt idx="0">
                  <c:v>Studenti
a livello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'3^sec_matematica'!$A$15:$A$18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'3^sec_matematica'!$F$15:$F$18</c:f>
              <c:numCache>
                <c:formatCode>0.0%</c:formatCode>
                <c:ptCount val="4"/>
                <c:pt idx="0">
                  <c:v>8.8999999999999996E-2</c:v>
                </c:pt>
                <c:pt idx="1">
                  <c:v>0.107</c:v>
                </c:pt>
                <c:pt idx="2">
                  <c:v>9.2999999999999999E-2</c:v>
                </c:pt>
                <c:pt idx="3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11-49DC-8371-23D3F6E3C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718704"/>
        <c:axId val="752719032"/>
        <c:axId val="0"/>
      </c:bar3DChart>
      <c:catAx>
        <c:axId val="7527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9032"/>
        <c:crosses val="autoZero"/>
        <c:auto val="1"/>
        <c:lblAlgn val="ctr"/>
        <c:lblOffset val="100"/>
        <c:noMultiLvlLbl val="0"/>
      </c:catAx>
      <c:valAx>
        <c:axId val="752719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8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Prove INVALSI classi</a:t>
            </a:r>
            <a:r>
              <a:rPr lang="it-IT" sz="1200" baseline="0"/>
              <a:t> 3</a:t>
            </a:r>
            <a:r>
              <a:rPr lang="it-IT" sz="1200" baseline="30000"/>
              <a:t>e</a:t>
            </a:r>
            <a:r>
              <a:rPr lang="it-IT" sz="1200" baseline="0"/>
              <a:t> Secondaria primo grado</a:t>
            </a:r>
          </a:p>
          <a:p>
            <a:pPr>
              <a:defRPr sz="1200"/>
            </a:pPr>
            <a:r>
              <a:rPr lang="it-IT" sz="1200" b="1" baseline="0"/>
              <a:t>Inglese reading</a:t>
            </a:r>
            <a:endParaRPr lang="it-IT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'3^sec_inglese_read'!$B$14</c:f>
              <c:strCache>
                <c:ptCount val="1"/>
                <c:pt idx="0">
                  <c:v>Studenti
a livello Pre-A1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'3^sec_inglese_read'!$A$15:$A$18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'3^sec_inglese_read'!$B$15:$B$18</c:f>
              <c:numCache>
                <c:formatCode>0.0%</c:formatCode>
                <c:ptCount val="4"/>
                <c:pt idx="0">
                  <c:v>5.8999999999999997E-2</c:v>
                </c:pt>
                <c:pt idx="1">
                  <c:v>5.8999999999999997E-2</c:v>
                </c:pt>
                <c:pt idx="2">
                  <c:v>7.0000000000000007E-2</c:v>
                </c:pt>
                <c:pt idx="3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0-4775-A0E4-CED7AE0D56F2}"/>
            </c:ext>
          </c:extLst>
        </c:ser>
        <c:ser>
          <c:idx val="1"/>
          <c:order val="1"/>
          <c:tx>
            <c:strRef>
              <c:f>'3^sec_inglese_read'!$C$14</c:f>
              <c:strCache>
                <c:ptCount val="1"/>
                <c:pt idx="0">
                  <c:v>Studenti
a livello 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'3^sec_inglese_read'!$A$15:$A$18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'3^sec_inglese_read'!$C$15:$C$18</c:f>
              <c:numCache>
                <c:formatCode>0.0%</c:formatCode>
                <c:ptCount val="4"/>
                <c:pt idx="0">
                  <c:v>0.30399999999999999</c:v>
                </c:pt>
                <c:pt idx="1">
                  <c:v>0.223</c:v>
                </c:pt>
                <c:pt idx="2">
                  <c:v>0.23</c:v>
                </c:pt>
                <c:pt idx="3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0-4775-A0E4-CED7AE0D56F2}"/>
            </c:ext>
          </c:extLst>
        </c:ser>
        <c:ser>
          <c:idx val="2"/>
          <c:order val="2"/>
          <c:tx>
            <c:strRef>
              <c:f>'3^sec_inglese_read'!$D$14</c:f>
              <c:strCache>
                <c:ptCount val="1"/>
                <c:pt idx="0">
                  <c:v>Studenti
a livello 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'3^sec_inglese_read'!$A$15:$A$18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'3^sec_inglese_read'!$D$15:$D$18</c:f>
              <c:numCache>
                <c:formatCode>0.0%</c:formatCode>
                <c:ptCount val="4"/>
                <c:pt idx="0">
                  <c:v>0.63700000000000001</c:v>
                </c:pt>
                <c:pt idx="1">
                  <c:v>0.71799999999999997</c:v>
                </c:pt>
                <c:pt idx="2">
                  <c:v>0.70099999999999996</c:v>
                </c:pt>
                <c:pt idx="3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C0-4775-A0E4-CED7AE0D5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718704"/>
        <c:axId val="752719032"/>
        <c:axId val="0"/>
      </c:bar3DChart>
      <c:catAx>
        <c:axId val="7527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9032"/>
        <c:crosses val="autoZero"/>
        <c:auto val="1"/>
        <c:lblAlgn val="ctr"/>
        <c:lblOffset val="100"/>
        <c:noMultiLvlLbl val="0"/>
      </c:catAx>
      <c:valAx>
        <c:axId val="752719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8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Prove INVALSI classi</a:t>
            </a:r>
            <a:r>
              <a:rPr lang="it-IT" sz="1200" baseline="0"/>
              <a:t> 3</a:t>
            </a:r>
            <a:r>
              <a:rPr lang="it-IT" sz="1200" baseline="30000"/>
              <a:t>e</a:t>
            </a:r>
            <a:r>
              <a:rPr lang="it-IT" sz="1200" baseline="0"/>
              <a:t> Secondaria primo grado</a:t>
            </a:r>
          </a:p>
          <a:p>
            <a:pPr>
              <a:defRPr sz="1200"/>
            </a:pPr>
            <a:r>
              <a:rPr lang="it-IT" sz="1200" b="1" baseline="0"/>
              <a:t>Inglese listening</a:t>
            </a:r>
            <a:endParaRPr lang="it-IT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'3^sec_inglese_listen'!$B$14</c:f>
              <c:strCache>
                <c:ptCount val="1"/>
                <c:pt idx="0">
                  <c:v>Studenti
a livello Pre-A1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'3^sec_inglese_listen'!$A$15:$A$18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'3^sec_inglese_listen'!$B$15:$B$18</c:f>
              <c:numCache>
                <c:formatCode>0.0%</c:formatCode>
                <c:ptCount val="4"/>
                <c:pt idx="0">
                  <c:v>6.7000000000000004E-2</c:v>
                </c:pt>
                <c:pt idx="1">
                  <c:v>5.0999999999999997E-2</c:v>
                </c:pt>
                <c:pt idx="2">
                  <c:v>6.3E-2</c:v>
                </c:pt>
                <c:pt idx="3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6-4C5A-906D-546230F5ED4E}"/>
            </c:ext>
          </c:extLst>
        </c:ser>
        <c:ser>
          <c:idx val="1"/>
          <c:order val="1"/>
          <c:tx>
            <c:strRef>
              <c:f>'3^sec_inglese_listen'!$C$14</c:f>
              <c:strCache>
                <c:ptCount val="1"/>
                <c:pt idx="0">
                  <c:v>Studenti
a livello 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'3^sec_inglese_listen'!$A$15:$A$18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'3^sec_inglese_listen'!$C$15:$C$18</c:f>
              <c:numCache>
                <c:formatCode>0.0%</c:formatCode>
                <c:ptCount val="4"/>
                <c:pt idx="0">
                  <c:v>0.44800000000000001</c:v>
                </c:pt>
                <c:pt idx="1">
                  <c:v>0.44800000000000001</c:v>
                </c:pt>
                <c:pt idx="2">
                  <c:v>0.45200000000000001</c:v>
                </c:pt>
                <c:pt idx="3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6-4C5A-906D-546230F5ED4E}"/>
            </c:ext>
          </c:extLst>
        </c:ser>
        <c:ser>
          <c:idx val="2"/>
          <c:order val="2"/>
          <c:tx>
            <c:strRef>
              <c:f>'3^sec_inglese_listen'!$D$14</c:f>
              <c:strCache>
                <c:ptCount val="1"/>
                <c:pt idx="0">
                  <c:v>Studenti
a livello 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'3^sec_inglese_listen'!$A$15:$A$18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'3^sec_inglese_listen'!$D$15:$D$18</c:f>
              <c:numCache>
                <c:formatCode>0.0%</c:formatCode>
                <c:ptCount val="4"/>
                <c:pt idx="0">
                  <c:v>0.48499999999999999</c:v>
                </c:pt>
                <c:pt idx="1">
                  <c:v>0.501</c:v>
                </c:pt>
                <c:pt idx="2">
                  <c:v>0.48599999999999999</c:v>
                </c:pt>
                <c:pt idx="3">
                  <c:v>0.624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6-4C5A-906D-546230F5E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718704"/>
        <c:axId val="752719032"/>
        <c:axId val="0"/>
      </c:bar3DChart>
      <c:catAx>
        <c:axId val="7527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9032"/>
        <c:crosses val="autoZero"/>
        <c:auto val="1"/>
        <c:lblAlgn val="ctr"/>
        <c:lblOffset val="100"/>
        <c:noMultiLvlLbl val="0"/>
      </c:catAx>
      <c:valAx>
        <c:axId val="752719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8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100"/>
              <a:t>Distribuzione delle</a:t>
            </a:r>
            <a:r>
              <a:rPr lang="it-IT" sz="1100" baseline="0"/>
              <a:t> valutazioni degli alunni delle classi PRIME nelle prove INVALSI 2022</a:t>
            </a:r>
          </a:p>
          <a:p>
            <a:pPr>
              <a:defRPr sz="1100"/>
            </a:pPr>
            <a:r>
              <a:rPr lang="it-IT" sz="1100" b="1" baseline="0"/>
              <a:t>ITALIANO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'CLASSI 1 '!$X$2</c:f>
              <c:strCache>
                <c:ptCount val="1"/>
                <c:pt idx="0">
                  <c:v>livello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('CLASSI 1 '!$T$8:$T$10,'CLASSI 1 '!$T$14:$T$15)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'!$Y$8:$Y$10,'CLASSI 1 '!$Y$14:$Y$15)</c:f>
              <c:numCache>
                <c:formatCode>0.0%</c:formatCode>
                <c:ptCount val="5"/>
                <c:pt idx="0">
                  <c:v>4.5454545454545456E-2</c:v>
                </c:pt>
                <c:pt idx="1">
                  <c:v>0.16666666666666666</c:v>
                </c:pt>
                <c:pt idx="2">
                  <c:v>0.30769230769230771</c:v>
                </c:pt>
                <c:pt idx="3">
                  <c:v>0.11764705882352941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D-4DCB-93A3-15523C3FF238}"/>
            </c:ext>
          </c:extLst>
        </c:ser>
        <c:ser>
          <c:idx val="1"/>
          <c:order val="1"/>
          <c:tx>
            <c:strRef>
              <c:f>'CLASSI 1 '!$Z$2</c:f>
              <c:strCache>
                <c:ptCount val="1"/>
                <c:pt idx="0">
                  <c:v>livello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('CLASSI 1 '!$T$8:$T$10,'CLASSI 1 '!$T$14:$T$15)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'!$AA$8:$AA$10,'CLASSI 1 '!$AA$14:$AA$15)</c:f>
              <c:numCache>
                <c:formatCode>0.0%</c:formatCode>
                <c:ptCount val="5"/>
                <c:pt idx="0">
                  <c:v>0.40909090909090912</c:v>
                </c:pt>
                <c:pt idx="1">
                  <c:v>0.1111111111111111</c:v>
                </c:pt>
                <c:pt idx="2">
                  <c:v>0.46153846153846156</c:v>
                </c:pt>
                <c:pt idx="3">
                  <c:v>0.35294117647058826</c:v>
                </c:pt>
                <c:pt idx="4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D-4DCB-93A3-15523C3FF238}"/>
            </c:ext>
          </c:extLst>
        </c:ser>
        <c:ser>
          <c:idx val="2"/>
          <c:order val="2"/>
          <c:tx>
            <c:strRef>
              <c:f>'CLASSI 1 '!$AB$2</c:f>
              <c:strCache>
                <c:ptCount val="1"/>
                <c:pt idx="0">
                  <c:v>livello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('CLASSI 1 '!$T$8:$T$10,'CLASSI 1 '!$T$14:$T$15)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'!$AC$8:$AC$10,'CLASSI 1 '!$AC$14:$AC$15)</c:f>
              <c:numCache>
                <c:formatCode>0.0%</c:formatCode>
                <c:ptCount val="5"/>
                <c:pt idx="0">
                  <c:v>0.13636363636363635</c:v>
                </c:pt>
                <c:pt idx="1">
                  <c:v>0.44444444444444442</c:v>
                </c:pt>
                <c:pt idx="2">
                  <c:v>7.6923076923076927E-2</c:v>
                </c:pt>
                <c:pt idx="3">
                  <c:v>0.11764705882352941</c:v>
                </c:pt>
                <c:pt idx="4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ED-4DCB-93A3-15523C3FF238}"/>
            </c:ext>
          </c:extLst>
        </c:ser>
        <c:ser>
          <c:idx val="3"/>
          <c:order val="3"/>
          <c:tx>
            <c:strRef>
              <c:f>'CLASSI 1 '!$AD$2</c:f>
              <c:strCache>
                <c:ptCount val="1"/>
                <c:pt idx="0">
                  <c:v>livello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('CLASSI 1 '!$T$8:$T$10,'CLASSI 1 '!$T$14:$T$15)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'!$AE$8:$AE$10,'CLASSI 1 '!$AE$14:$AE$15)</c:f>
              <c:numCache>
                <c:formatCode>0.0%</c:formatCode>
                <c:ptCount val="5"/>
                <c:pt idx="0">
                  <c:v>0.22727272727272727</c:v>
                </c:pt>
                <c:pt idx="1">
                  <c:v>0.27777777777777779</c:v>
                </c:pt>
                <c:pt idx="2">
                  <c:v>7.6923076923076927E-2</c:v>
                </c:pt>
                <c:pt idx="3">
                  <c:v>0.29411764705882354</c:v>
                </c:pt>
                <c:pt idx="4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ED-4DCB-93A3-15523C3FF238}"/>
            </c:ext>
          </c:extLst>
        </c:ser>
        <c:ser>
          <c:idx val="4"/>
          <c:order val="4"/>
          <c:tx>
            <c:strRef>
              <c:f>'CLASSI 1 '!$AF$2</c:f>
              <c:strCache>
                <c:ptCount val="1"/>
                <c:pt idx="0">
                  <c:v>livello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('CLASSI 1 '!$T$8:$T$10,'CLASSI 1 '!$T$14:$T$15)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'!$AG$8:$AG$10,'CLASSI 1 '!$AG$14:$AG$15)</c:f>
              <c:numCache>
                <c:formatCode>0.0%</c:formatCode>
                <c:ptCount val="5"/>
                <c:pt idx="0">
                  <c:v>0.18181818181818182</c:v>
                </c:pt>
                <c:pt idx="1">
                  <c:v>0</c:v>
                </c:pt>
                <c:pt idx="2">
                  <c:v>7.6923076923076927E-2</c:v>
                </c:pt>
                <c:pt idx="3">
                  <c:v>0.11764705882352941</c:v>
                </c:pt>
                <c:pt idx="4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ED-4DCB-93A3-15523C3FF238}"/>
            </c:ext>
          </c:extLst>
        </c:ser>
        <c:ser>
          <c:idx val="5"/>
          <c:order val="5"/>
          <c:tx>
            <c:strRef>
              <c:f>'CLASSI 1 '!$AH$2</c:f>
              <c:strCache>
                <c:ptCount val="1"/>
                <c:pt idx="0">
                  <c:v>livello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('CLASSI 1 '!$T$8:$T$10,'CLASSI 1 '!$T$14:$T$15)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'!$AI$8:$AI$10,'CLASSI 1 '!$AI$14:$AI$15)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ED-4DCB-93A3-15523C3FF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1559328"/>
        <c:axId val="501557688"/>
        <c:axId val="0"/>
      </c:bar3DChart>
      <c:catAx>
        <c:axId val="5015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7688"/>
        <c:crosses val="autoZero"/>
        <c:auto val="1"/>
        <c:lblAlgn val="ctr"/>
        <c:lblOffset val="100"/>
        <c:noMultiLvlLbl val="0"/>
      </c:catAx>
      <c:valAx>
        <c:axId val="50155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9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100"/>
              <a:t>Distribuzione delle</a:t>
            </a:r>
            <a:r>
              <a:rPr lang="it-IT" sz="1100" baseline="0"/>
              <a:t> condizioni di fragilità degli alunni delle classi PRIME sulla base delle prove INVALSI 2022</a:t>
            </a:r>
          </a:p>
          <a:p>
            <a:pPr>
              <a:defRPr sz="1100"/>
            </a:pPr>
            <a:r>
              <a:rPr lang="it-IT" sz="1100" b="1" baseline="0"/>
              <a:t>ITALIANO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'CLASSI 1 '!$AJ$7</c:f>
              <c:strCache>
                <c:ptCount val="1"/>
                <c:pt idx="0">
                  <c:v>nessuna fragilità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('CLASSI 1 '!$T$8:$T$10,'CLASSI 1 '!$T$14:$T$15)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'!$AK$8:$AK$10,'CLASSI 1 '!$AK$14:$AK$15)</c:f>
              <c:numCache>
                <c:formatCode>0.0%</c:formatCode>
                <c:ptCount val="5"/>
                <c:pt idx="0">
                  <c:v>0.40909090909090912</c:v>
                </c:pt>
                <c:pt idx="1">
                  <c:v>0.27777777777777779</c:v>
                </c:pt>
                <c:pt idx="2">
                  <c:v>0.15384615384615385</c:v>
                </c:pt>
                <c:pt idx="3">
                  <c:v>0.41176470588235292</c:v>
                </c:pt>
                <c:pt idx="4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D-4088-9FEF-C30A1D0B20A4}"/>
            </c:ext>
          </c:extLst>
        </c:ser>
        <c:ser>
          <c:idx val="1"/>
          <c:order val="1"/>
          <c:tx>
            <c:strRef>
              <c:f>'CLASSI 1 '!$AL$7</c:f>
              <c:strCache>
                <c:ptCount val="1"/>
                <c:pt idx="0">
                  <c:v>rischio fragilità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('CLASSI 1 '!$T$8:$T$10,'CLASSI 1 '!$T$14:$T$15)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'!$AM$8:$AM$10,'CLASSI 1 '!$AM$14:$AM$15)</c:f>
              <c:numCache>
                <c:formatCode>0.0%</c:formatCode>
                <c:ptCount val="5"/>
                <c:pt idx="0">
                  <c:v>0.13636363636363635</c:v>
                </c:pt>
                <c:pt idx="1">
                  <c:v>0.44444444444444442</c:v>
                </c:pt>
                <c:pt idx="2">
                  <c:v>7.6923076923076927E-2</c:v>
                </c:pt>
                <c:pt idx="3">
                  <c:v>0.11764705882352941</c:v>
                </c:pt>
                <c:pt idx="4">
                  <c:v>0.38461538461538464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D-4088-9FEF-C30A1D0B20A4}"/>
            </c:ext>
          </c:extLst>
        </c:ser>
        <c:ser>
          <c:idx val="2"/>
          <c:order val="2"/>
          <c:tx>
            <c:strRef>
              <c:f>'CLASSI 1 '!$AN$7</c:f>
              <c:strCache>
                <c:ptCount val="1"/>
                <c:pt idx="0">
                  <c:v>fragilità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('CLASSI 1 '!$T$8:$T$10,'CLASSI 1 '!$T$14:$T$15)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'!$AO$8:$AO$10,'CLASSI 1 '!$AO$14:$AO$15)</c:f>
              <c:numCache>
                <c:formatCode>0.0%</c:formatCode>
                <c:ptCount val="5"/>
                <c:pt idx="0">
                  <c:v>0.45454545454545453</c:v>
                </c:pt>
                <c:pt idx="1">
                  <c:v>0.27777777777777779</c:v>
                </c:pt>
                <c:pt idx="2">
                  <c:v>0.76923076923076927</c:v>
                </c:pt>
                <c:pt idx="3">
                  <c:v>0.47058823529411764</c:v>
                </c:pt>
                <c:pt idx="4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AD-4088-9FEF-C30A1D0B2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1559328"/>
        <c:axId val="501557688"/>
        <c:axId val="0"/>
      </c:bar3DChart>
      <c:catAx>
        <c:axId val="5015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7688"/>
        <c:crosses val="autoZero"/>
        <c:auto val="1"/>
        <c:lblAlgn val="ctr"/>
        <c:lblOffset val="100"/>
        <c:noMultiLvlLbl val="0"/>
      </c:catAx>
      <c:valAx>
        <c:axId val="50155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9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/>
              <a:t>Distribuzione delle</a:t>
            </a:r>
            <a:r>
              <a:rPr lang="it-IT" baseline="0"/>
              <a:t> valutazioni degli alunni delle classi PRIME nelle prove INVALSI 2022</a:t>
            </a:r>
          </a:p>
          <a:p>
            <a:pPr>
              <a:defRPr/>
            </a:pPr>
            <a:r>
              <a:rPr lang="it-IT" b="1" baseline="0"/>
              <a:t>MATEMATICA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'CLASSI 1 '!$AS$2</c:f>
              <c:strCache>
                <c:ptCount val="1"/>
                <c:pt idx="0">
                  <c:v>livello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('CLASSI 1 '!$AP$8:$AP$10,'CLASSI 1 '!$AP$14:$AP$15)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'!$AT$8:$AT$10,'CLASSI 1 '!$AT$14:$AT$15)</c:f>
              <c:numCache>
                <c:formatCode>0.0%</c:formatCode>
                <c:ptCount val="5"/>
                <c:pt idx="0">
                  <c:v>9.5238095238095233E-2</c:v>
                </c:pt>
                <c:pt idx="1">
                  <c:v>5.5555555555555552E-2</c:v>
                </c:pt>
                <c:pt idx="2">
                  <c:v>0.2857142857142857</c:v>
                </c:pt>
                <c:pt idx="3">
                  <c:v>5.5555555555555552E-2</c:v>
                </c:pt>
                <c:pt idx="4">
                  <c:v>7.1428571428571425E-2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E-44CB-8387-23F5A59B4186}"/>
            </c:ext>
          </c:extLst>
        </c:ser>
        <c:ser>
          <c:idx val="1"/>
          <c:order val="1"/>
          <c:tx>
            <c:strRef>
              <c:f>'CLASSI 1 '!$AU$2</c:f>
              <c:strCache>
                <c:ptCount val="1"/>
                <c:pt idx="0">
                  <c:v>livello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('CLASSI 1 '!$AP$8:$AP$10,'CLASSI 1 '!$AP$14:$AP$15)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'!$AV$8:$AV$10,'CLASSI 1 '!$AV$14:$AV$15)</c:f>
              <c:numCache>
                <c:formatCode>0.0%</c:formatCode>
                <c:ptCount val="5"/>
                <c:pt idx="0">
                  <c:v>0.14285714285714285</c:v>
                </c:pt>
                <c:pt idx="1">
                  <c:v>0.5</c:v>
                </c:pt>
                <c:pt idx="2">
                  <c:v>0.21428571428571427</c:v>
                </c:pt>
                <c:pt idx="3">
                  <c:v>0.27777777777777779</c:v>
                </c:pt>
                <c:pt idx="4">
                  <c:v>0.35714285714285715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E-44CB-8387-23F5A59B4186}"/>
            </c:ext>
          </c:extLst>
        </c:ser>
        <c:ser>
          <c:idx val="2"/>
          <c:order val="2"/>
          <c:tx>
            <c:strRef>
              <c:f>'CLASSI 1 '!$AW$2</c:f>
              <c:strCache>
                <c:ptCount val="1"/>
                <c:pt idx="0">
                  <c:v>livello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('CLASSI 1 '!$AP$8:$AP$10,'CLASSI 1 '!$AP$14:$AP$15)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'!$AX$8:$AX$10,'CLASSI 1 '!$AX$14:$AX$15)</c:f>
              <c:numCache>
                <c:formatCode>0.0%</c:formatCode>
                <c:ptCount val="5"/>
                <c:pt idx="0">
                  <c:v>0.23809523809523808</c:v>
                </c:pt>
                <c:pt idx="1">
                  <c:v>0.1111111111111111</c:v>
                </c:pt>
                <c:pt idx="2">
                  <c:v>0.14285714285714285</c:v>
                </c:pt>
                <c:pt idx="3">
                  <c:v>0.16666666666666666</c:v>
                </c:pt>
                <c:pt idx="4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2E-44CB-8387-23F5A59B4186}"/>
            </c:ext>
          </c:extLst>
        </c:ser>
        <c:ser>
          <c:idx val="3"/>
          <c:order val="3"/>
          <c:tx>
            <c:strRef>
              <c:f>'CLASSI 1 '!$AY$2</c:f>
              <c:strCache>
                <c:ptCount val="1"/>
                <c:pt idx="0">
                  <c:v>livello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('CLASSI 1 '!$AP$8:$AP$10,'CLASSI 1 '!$AP$14:$AP$15)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'!$AZ$8:$AZ$10,'CLASSI 1 '!$AZ$14:$AZ$15)</c:f>
              <c:numCache>
                <c:formatCode>0.0%</c:formatCode>
                <c:ptCount val="5"/>
                <c:pt idx="0">
                  <c:v>0.38095238095238093</c:v>
                </c:pt>
                <c:pt idx="1">
                  <c:v>0.16666666666666666</c:v>
                </c:pt>
                <c:pt idx="2">
                  <c:v>0.14285714285714285</c:v>
                </c:pt>
                <c:pt idx="3">
                  <c:v>0.33333333333333331</c:v>
                </c:pt>
                <c:pt idx="4">
                  <c:v>0.35714285714285715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2E-44CB-8387-23F5A59B4186}"/>
            </c:ext>
          </c:extLst>
        </c:ser>
        <c:ser>
          <c:idx val="4"/>
          <c:order val="4"/>
          <c:tx>
            <c:strRef>
              <c:f>'CLASSI 1 '!$BA$2</c:f>
              <c:strCache>
                <c:ptCount val="1"/>
                <c:pt idx="0">
                  <c:v>livello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('CLASSI 1 '!$AP$8:$AP$10,'CLASSI 1 '!$AP$14:$AP$15)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'!$BB$8:$BB$10,'CLASSI 1 '!$BB$14:$BB$15)</c:f>
              <c:numCache>
                <c:formatCode>0.0%</c:formatCode>
                <c:ptCount val="5"/>
                <c:pt idx="0">
                  <c:v>4.7619047619047616E-2</c:v>
                </c:pt>
                <c:pt idx="1">
                  <c:v>5.5555555555555552E-2</c:v>
                </c:pt>
                <c:pt idx="2">
                  <c:v>0.14285714285714285</c:v>
                </c:pt>
                <c:pt idx="3">
                  <c:v>0.1111111111111111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2E-44CB-8387-23F5A59B4186}"/>
            </c:ext>
          </c:extLst>
        </c:ser>
        <c:ser>
          <c:idx val="5"/>
          <c:order val="5"/>
          <c:tx>
            <c:strRef>
              <c:f>'CLASSI 1 '!$BC$2</c:f>
              <c:strCache>
                <c:ptCount val="1"/>
                <c:pt idx="0">
                  <c:v>livello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('CLASSI 1 '!$AP$8:$AP$10,'CLASSI 1 '!$AP$14:$AP$15)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'!$BD$8:$BD$10,'CLASSI 1 '!$BD$14:$BD$15)</c:f>
              <c:numCache>
                <c:formatCode>0.0%</c:formatCode>
                <c:ptCount val="5"/>
                <c:pt idx="0">
                  <c:v>9.5238095238095233E-2</c:v>
                </c:pt>
                <c:pt idx="1">
                  <c:v>0.1111111111111111</c:v>
                </c:pt>
                <c:pt idx="2">
                  <c:v>7.1428571428571425E-2</c:v>
                </c:pt>
                <c:pt idx="3">
                  <c:v>5.5555555555555552E-2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2E-44CB-8387-23F5A59B4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1559328"/>
        <c:axId val="501557688"/>
        <c:axId val="0"/>
      </c:bar3DChart>
      <c:catAx>
        <c:axId val="5015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7688"/>
        <c:crosses val="autoZero"/>
        <c:auto val="1"/>
        <c:lblAlgn val="ctr"/>
        <c:lblOffset val="100"/>
        <c:noMultiLvlLbl val="0"/>
      </c:catAx>
      <c:valAx>
        <c:axId val="50155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9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/>
              <a:t>Distribuzione delle</a:t>
            </a:r>
            <a:r>
              <a:rPr lang="it-IT" baseline="0"/>
              <a:t> condizioni di fragilità degli alunni delle classi PRIME sulla base delle prove INVALSI 2022</a:t>
            </a:r>
          </a:p>
          <a:p>
            <a:pPr>
              <a:defRPr/>
            </a:pPr>
            <a:r>
              <a:rPr lang="it-IT" b="1" baseline="0"/>
              <a:t>MATEMATICA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'CLASSI 1 '!$BE$7</c:f>
              <c:strCache>
                <c:ptCount val="1"/>
                <c:pt idx="0">
                  <c:v>nessuna fragilità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('CLASSI 1 '!$AP$8:$AP$10,'CLASSI 1 '!$AP$14:$AP$15)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'!$BF$8:$BF$10,'CLASSI 1 '!$BF$14:$BF$15)</c:f>
              <c:numCache>
                <c:formatCode>0.0%</c:formatCode>
                <c:ptCount val="5"/>
                <c:pt idx="0">
                  <c:v>0.52380952380952384</c:v>
                </c:pt>
                <c:pt idx="1">
                  <c:v>0.33333333333333331</c:v>
                </c:pt>
                <c:pt idx="2">
                  <c:v>0.35714285714285715</c:v>
                </c:pt>
                <c:pt idx="3">
                  <c:v>0.5</c:v>
                </c:pt>
                <c:pt idx="4">
                  <c:v>0.35714285714285715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4-434F-92EE-4F6C4277534A}"/>
            </c:ext>
          </c:extLst>
        </c:ser>
        <c:ser>
          <c:idx val="1"/>
          <c:order val="1"/>
          <c:tx>
            <c:strRef>
              <c:f>'CLASSI 1 '!$BG$7</c:f>
              <c:strCache>
                <c:ptCount val="1"/>
                <c:pt idx="0">
                  <c:v>rischio fragilità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('CLASSI 1 '!$AP$8:$AP$10,'CLASSI 1 '!$AP$14:$AP$15)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'!$BH$8:$BH$10,'CLASSI 1 '!$BH$14:$BH$15)</c:f>
              <c:numCache>
                <c:formatCode>0.0%</c:formatCode>
                <c:ptCount val="5"/>
                <c:pt idx="0">
                  <c:v>0.23809523809523808</c:v>
                </c:pt>
                <c:pt idx="1">
                  <c:v>0.1111111111111111</c:v>
                </c:pt>
                <c:pt idx="2">
                  <c:v>0.14285714285714285</c:v>
                </c:pt>
                <c:pt idx="3">
                  <c:v>0.16666666666666666</c:v>
                </c:pt>
                <c:pt idx="4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B4-434F-92EE-4F6C4277534A}"/>
            </c:ext>
          </c:extLst>
        </c:ser>
        <c:ser>
          <c:idx val="2"/>
          <c:order val="2"/>
          <c:tx>
            <c:strRef>
              <c:f>'CLASSI 1 '!$BI$7</c:f>
              <c:strCache>
                <c:ptCount val="1"/>
                <c:pt idx="0">
                  <c:v>fragilità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('CLASSI 1 '!$AP$8:$AP$10,'CLASSI 1 '!$AP$14:$AP$15)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('CLASSI 1 '!$BJ$8:$BJ$10,'CLASSI 1 '!$BJ$14:$BJ$15)</c:f>
              <c:numCache>
                <c:formatCode>0.0%</c:formatCode>
                <c:ptCount val="5"/>
                <c:pt idx="0">
                  <c:v>0.23809523809523808</c:v>
                </c:pt>
                <c:pt idx="1">
                  <c:v>0.55555555555555558</c:v>
                </c:pt>
                <c:pt idx="2">
                  <c:v>0.5</c:v>
                </c:pt>
                <c:pt idx="3">
                  <c:v>0.33333333333333331</c:v>
                </c:pt>
                <c:pt idx="4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B4-434F-92EE-4F6C42775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1559328"/>
        <c:axId val="501557688"/>
        <c:axId val="0"/>
      </c:bar3DChart>
      <c:catAx>
        <c:axId val="5015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7688"/>
        <c:crosses val="autoZero"/>
        <c:auto val="1"/>
        <c:lblAlgn val="ctr"/>
        <c:lblOffset val="100"/>
        <c:noMultiLvlLbl val="0"/>
      </c:catAx>
      <c:valAx>
        <c:axId val="50155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9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Fragilità Italiano-Matematica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(valutazioni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livello 1 o 2 in entrambe le prove)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'CLASSI 1 '!$BC$18</c:f>
              <c:strCache>
                <c:ptCount val="1"/>
                <c:pt idx="0">
                  <c:v>fragilità italiano/matematica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0C-4D7A-BE61-B91B8E7472C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0C-4D7A-BE61-B91B8E7472C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0C-4D7A-BE61-B91B8E7472C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0C-4D7A-BE61-B91B8E7472C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0C-4D7A-BE61-B91B8E747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'CLASSI 1 '!$BC$19:$BC$24</c:f>
              <c:strCache>
                <c:ptCount val="6"/>
                <c:pt idx="0">
                  <c:v>tutte le classi 1e</c:v>
                </c:pt>
                <c:pt idx="1">
                  <c:v>1^A</c:v>
                </c:pt>
                <c:pt idx="2">
                  <c:v>1^B</c:v>
                </c:pt>
                <c:pt idx="3">
                  <c:v>1^C</c:v>
                </c:pt>
                <c:pt idx="4">
                  <c:v>1^G</c:v>
                </c:pt>
                <c:pt idx="5">
                  <c:v>1^H</c:v>
                </c:pt>
              </c:strCache>
            </c:strRef>
          </c:cat>
          <c:val>
            <c:numRef>
              <c:f>'CLASSI 1 '!$BE$19:$BE$24</c:f>
              <c:numCache>
                <c:formatCode>0.0%</c:formatCode>
                <c:ptCount val="6"/>
                <c:pt idx="0">
                  <c:v>0.21428571428571427</c:v>
                </c:pt>
                <c:pt idx="1">
                  <c:v>0.13953488372093023</c:v>
                </c:pt>
                <c:pt idx="2">
                  <c:v>0.2</c:v>
                </c:pt>
                <c:pt idx="3">
                  <c:v>0.33333333333333331</c:v>
                </c:pt>
                <c:pt idx="4">
                  <c:v>9.7560975609756101E-2</c:v>
                </c:pt>
                <c:pt idx="5">
                  <c:v>0.17142857142857143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0C-4D7A-BE61-B91B8E7472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11180608"/>
        <c:axId val="611185528"/>
      </c:barChart>
      <c:catAx>
        <c:axId val="61118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1185528"/>
        <c:crosses val="autoZero"/>
        <c:auto val="1"/>
        <c:lblAlgn val="ctr"/>
        <c:lblOffset val="100"/>
        <c:noMultiLvlLbl val="0"/>
      </c:catAx>
      <c:valAx>
        <c:axId val="61118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11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100"/>
              <a:t>Distribuzione delle</a:t>
            </a:r>
            <a:r>
              <a:rPr lang="it-IT" sz="1100" baseline="0"/>
              <a:t> valutazioni degli alunni delle classi PRIME nelle prove INVALSI 2022</a:t>
            </a:r>
          </a:p>
          <a:p>
            <a:pPr>
              <a:defRPr sz="1100"/>
            </a:pPr>
            <a:r>
              <a:rPr lang="it-IT" sz="1100" b="1" baseline="0"/>
              <a:t>INGLESE READING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'CLASSI 1 '!$Y$28</c:f>
              <c:strCache>
                <c:ptCount val="1"/>
                <c:pt idx="0">
                  <c:v>livello pre-A1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'CLASSI 1 '!$V$32:$V$36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'CLASSI 1 '!$Z$32:$Z$36</c:f>
              <c:numCache>
                <c:formatCode>0.0%</c:formatCode>
                <c:ptCount val="5"/>
                <c:pt idx="0">
                  <c:v>9.5238095238095233E-2</c:v>
                </c:pt>
                <c:pt idx="1">
                  <c:v>0.1111111111111111</c:v>
                </c:pt>
                <c:pt idx="2">
                  <c:v>0.14285714285714285</c:v>
                </c:pt>
                <c:pt idx="3">
                  <c:v>0.15789473684210525</c:v>
                </c:pt>
                <c:pt idx="4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9-4532-B72F-489A40F9054B}"/>
            </c:ext>
          </c:extLst>
        </c:ser>
        <c:ser>
          <c:idx val="1"/>
          <c:order val="1"/>
          <c:tx>
            <c:strRef>
              <c:f>'CLASSI 1 '!$AA$28</c:f>
              <c:strCache>
                <c:ptCount val="1"/>
                <c:pt idx="0">
                  <c:v>livello 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'CLASSI 1 '!$V$32:$V$36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'CLASSI 1 '!$AB$32:$AB$36</c:f>
              <c:numCache>
                <c:formatCode>0.0%</c:formatCode>
                <c:ptCount val="5"/>
                <c:pt idx="0">
                  <c:v>0.90476190476190477</c:v>
                </c:pt>
                <c:pt idx="1">
                  <c:v>0.88888888888888884</c:v>
                </c:pt>
                <c:pt idx="2">
                  <c:v>0.8571428571428571</c:v>
                </c:pt>
                <c:pt idx="3">
                  <c:v>0.84210526315789469</c:v>
                </c:pt>
                <c:pt idx="4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9-4532-B72F-489A40F90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1559328"/>
        <c:axId val="501557688"/>
        <c:axId val="0"/>
      </c:bar3DChart>
      <c:catAx>
        <c:axId val="5015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7688"/>
        <c:crosses val="autoZero"/>
        <c:auto val="1"/>
        <c:lblAlgn val="ctr"/>
        <c:lblOffset val="100"/>
        <c:noMultiLvlLbl val="0"/>
      </c:catAx>
      <c:valAx>
        <c:axId val="50155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9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100"/>
              <a:t>Distribuzione delle</a:t>
            </a:r>
            <a:r>
              <a:rPr lang="it-IT" sz="1100" baseline="0"/>
              <a:t> valutazioni degli alunni delle classi PRIME nelle prove INVALSI 2022</a:t>
            </a:r>
          </a:p>
          <a:p>
            <a:pPr>
              <a:defRPr sz="1100"/>
            </a:pPr>
            <a:r>
              <a:rPr lang="it-IT" sz="1100" b="1" baseline="0"/>
              <a:t>INGLESE LISTENING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'CLASSI 1 '!$Y$46</c:f>
              <c:strCache>
                <c:ptCount val="1"/>
                <c:pt idx="0">
                  <c:v>livello pre-A1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'CLASSI 1 '!$V$32:$V$36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'CLASSI 1 '!$Z$50:$Z$54</c:f>
              <c:numCache>
                <c:formatCode>0.0%</c:formatCode>
                <c:ptCount val="5"/>
                <c:pt idx="0">
                  <c:v>0.23809523809523808</c:v>
                </c:pt>
                <c:pt idx="1">
                  <c:v>0.16666666666666666</c:v>
                </c:pt>
                <c:pt idx="2">
                  <c:v>0.42857142857142855</c:v>
                </c:pt>
                <c:pt idx="3">
                  <c:v>0.26315789473684209</c:v>
                </c:pt>
                <c:pt idx="4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9-4B96-AB60-5A4E508EDC20}"/>
            </c:ext>
          </c:extLst>
        </c:ser>
        <c:ser>
          <c:idx val="1"/>
          <c:order val="1"/>
          <c:tx>
            <c:strRef>
              <c:f>'CLASSI 1 '!$AA$46</c:f>
              <c:strCache>
                <c:ptCount val="1"/>
                <c:pt idx="0">
                  <c:v>livello 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'CLASSI 1 '!$V$32:$V$36</c:f>
              <c:strCache>
                <c:ptCount val="5"/>
                <c:pt idx="0">
                  <c:v>1^A</c:v>
                </c:pt>
                <c:pt idx="1">
                  <c:v>1^B</c:v>
                </c:pt>
                <c:pt idx="2">
                  <c:v>1^C</c:v>
                </c:pt>
                <c:pt idx="3">
                  <c:v>1^G</c:v>
                </c:pt>
                <c:pt idx="4">
                  <c:v>1^H</c:v>
                </c:pt>
              </c:strCache>
            </c:strRef>
          </c:cat>
          <c:val>
            <c:numRef>
              <c:f>'CLASSI 1 '!$AB$50:$AB$54</c:f>
              <c:numCache>
                <c:formatCode>0.0%</c:formatCode>
                <c:ptCount val="5"/>
                <c:pt idx="0">
                  <c:v>0.76190476190476186</c:v>
                </c:pt>
                <c:pt idx="1">
                  <c:v>0.83333333333333337</c:v>
                </c:pt>
                <c:pt idx="2">
                  <c:v>0.5714285714285714</c:v>
                </c:pt>
                <c:pt idx="3">
                  <c:v>0.73684210526315785</c:v>
                </c:pt>
                <c:pt idx="4">
                  <c:v>0.73333333333333328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59-4B96-AB60-5A4E508ED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1559328"/>
        <c:axId val="501557688"/>
        <c:axId val="0"/>
      </c:bar3DChart>
      <c:catAx>
        <c:axId val="5015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7688"/>
        <c:crosses val="autoZero"/>
        <c:auto val="1"/>
        <c:lblAlgn val="ctr"/>
        <c:lblOffset val="100"/>
        <c:noMultiLvlLbl val="0"/>
      </c:catAx>
      <c:valAx>
        <c:axId val="50155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501559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Distribuzione delle medie delle classi rispetto alla media generale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Classi seconde - 2</a:t>
            </a:r>
            <a:r>
              <a:rPr lang="it-IT" sz="1400" b="0" i="0" u="none" strike="noStrike" baseline="0">
                <a:solidFill>
                  <a:srgbClr val="333333"/>
                </a:solidFill>
                <a:latin typeface="+mn-ea"/>
                <a:ea typeface="+mn-ea"/>
                <a:cs typeface="+mn-ea"/>
              </a:rPr>
              <a:t>°</a:t>
            </a:r>
            <a:r>
              <a:rPr lang="it-IT" sz="1400" b="0" i="0" u="none" strike="noStrike" baseline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quadrimestre</a:t>
            </a:r>
            <a:endParaRPr lang="it-IT" sz="1400" b="0" i="0" u="none" strike="noStrike" baseline="0">
              <a:solidFill>
                <a:srgbClr val="333333"/>
              </a:solidFill>
              <a:latin typeface="Calibri"/>
              <a:cs typeface="Calibri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cked"/>
        <c:varyColors val="0"/>
        <c:ser>
          <c:idx val="1"/>
          <c:order val="1"/>
          <c:tx>
            <c:strRef>
              <c:f>tutteleseconde!$T$1</c:f>
              <c:strCache>
                <c:ptCount val="1"/>
                <c:pt idx="0">
                  <c:v>media complessiva classi 2e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tutteleseconde!$A$3:$A$10</c:f>
              <c:strCache>
                <c:ptCount val="8"/>
                <c:pt idx="0">
                  <c:v>2^A</c:v>
                </c:pt>
                <c:pt idx="1">
                  <c:v>2^B</c:v>
                </c:pt>
                <c:pt idx="2">
                  <c:v>2^C</c:v>
                </c:pt>
                <c:pt idx="3">
                  <c:v>2^D</c:v>
                </c:pt>
                <c:pt idx="4">
                  <c:v>2^E</c:v>
                </c:pt>
                <c:pt idx="5">
                  <c:v>2^F</c:v>
                </c:pt>
                <c:pt idx="6">
                  <c:v>2^G</c:v>
                </c:pt>
                <c:pt idx="7">
                  <c:v>2^H</c:v>
                </c:pt>
              </c:strCache>
            </c:strRef>
          </c:cat>
          <c:val>
            <c:numRef>
              <c:f>tutteleseconde!$T$21:$T$28</c:f>
              <c:numCache>
                <c:formatCode>0.0</c:formatCode>
                <c:ptCount val="8"/>
                <c:pt idx="0">
                  <c:v>7.6985094850948501</c:v>
                </c:pt>
                <c:pt idx="1">
                  <c:v>7.6985094850948501</c:v>
                </c:pt>
                <c:pt idx="2">
                  <c:v>7.6985094850948501</c:v>
                </c:pt>
                <c:pt idx="3">
                  <c:v>7.6985094850948501</c:v>
                </c:pt>
                <c:pt idx="4">
                  <c:v>7.6985094850948501</c:v>
                </c:pt>
                <c:pt idx="5">
                  <c:v>7.6985094850948501</c:v>
                </c:pt>
                <c:pt idx="6">
                  <c:v>7.6985094850948501</c:v>
                </c:pt>
                <c:pt idx="7">
                  <c:v>7.6985094850948501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76-4DD7-A290-14CBE1058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512232"/>
        <c:axId val="1"/>
      </c:lineChart>
      <c:scatterChart>
        <c:scatterStyle val="lineMarker"/>
        <c:varyColors val="0"/>
        <c:ser>
          <c:idx val="0"/>
          <c:order val="0"/>
          <c:tx>
            <c:strRef>
              <c:f>tutteleseconde!$B$1</c:f>
              <c:strCache>
                <c:ptCount val="1"/>
                <c:pt idx="0">
                  <c:v>medie classi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tutteleseconde!$A$3:$A$10</c:f>
              <c:strCache>
                <c:ptCount val="8"/>
                <c:pt idx="0">
                  <c:v>2^A</c:v>
                </c:pt>
                <c:pt idx="1">
                  <c:v>2^B</c:v>
                </c:pt>
                <c:pt idx="2">
                  <c:v>2^C</c:v>
                </c:pt>
                <c:pt idx="3">
                  <c:v>2^D</c:v>
                </c:pt>
                <c:pt idx="4">
                  <c:v>2^E</c:v>
                </c:pt>
                <c:pt idx="5">
                  <c:v>2^F</c:v>
                </c:pt>
                <c:pt idx="6">
                  <c:v>2^G</c:v>
                </c:pt>
                <c:pt idx="7">
                  <c:v>2^H</c:v>
                </c:pt>
              </c:strCache>
            </c:strRef>
          </c:xVal>
          <c:yVal>
            <c:numRef>
              <c:f>tutteleseconde!$Q$21:$Q$28</c:f>
              <c:numCache>
                <c:formatCode>0.0</c:formatCode>
                <c:ptCount val="8"/>
                <c:pt idx="0">
                  <c:v>6.8291402714932126</c:v>
                </c:pt>
                <c:pt idx="1">
                  <c:v>8.0871794871794869</c:v>
                </c:pt>
                <c:pt idx="2">
                  <c:v>7.3154761904761907</c:v>
                </c:pt>
                <c:pt idx="3">
                  <c:v>7.1547619047619042</c:v>
                </c:pt>
                <c:pt idx="4">
                  <c:v>7.494791666666667</c:v>
                </c:pt>
                <c:pt idx="5">
                  <c:v>7.6547619047619051</c:v>
                </c:pt>
                <c:pt idx="6">
                  <c:v>7.9543269230769216</c:v>
                </c:pt>
                <c:pt idx="7">
                  <c:v>8.6201923076923066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B76-4DD7-A290-14CBE1058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6512232"/>
        <c:axId val="1"/>
      </c:scatterChart>
      <c:catAx>
        <c:axId val="926512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926512232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64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Fragilità inglese</a:t>
            </a:r>
          </a:p>
          <a:p>
            <a:pPr>
              <a:defRPr/>
            </a:pPr>
            <a:r>
              <a:rPr lang="en-US"/>
              <a:t>(valutazione</a:t>
            </a:r>
            <a:r>
              <a:rPr lang="en-US" baseline="0"/>
              <a:t> pre-A1 in entrambe le prove)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'CLASSI 1 '!$W$80</c:f>
              <c:strCache>
                <c:ptCount val="1"/>
                <c:pt idx="0">
                  <c:v>fragilità inglese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AC-4EB4-8F42-034A07685C0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AC-4EB4-8F42-034A07685C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AC-4EB4-8F42-034A07685C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AC-4EB4-8F42-034A07685C0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AC-4EB4-8F42-034A07685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'CLASSI 1 '!$W$81:$W$86</c:f>
              <c:strCache>
                <c:ptCount val="6"/>
                <c:pt idx="0">
                  <c:v>tutte le classi 1e</c:v>
                </c:pt>
                <c:pt idx="1">
                  <c:v>1^A</c:v>
                </c:pt>
                <c:pt idx="2">
                  <c:v>1^B</c:v>
                </c:pt>
                <c:pt idx="3">
                  <c:v>1^C</c:v>
                </c:pt>
                <c:pt idx="4">
                  <c:v>1^G</c:v>
                </c:pt>
                <c:pt idx="5">
                  <c:v>1^H</c:v>
                </c:pt>
              </c:strCache>
            </c:strRef>
          </c:cat>
          <c:val>
            <c:numRef>
              <c:f>'CLASSI 1 '!$Y$81:$Y$86</c:f>
              <c:numCache>
                <c:formatCode>0.0%</c:formatCode>
                <c:ptCount val="6"/>
                <c:pt idx="0">
                  <c:v>0.10344827586206896</c:v>
                </c:pt>
                <c:pt idx="1">
                  <c:v>9.5238095238095233E-2</c:v>
                </c:pt>
                <c:pt idx="2">
                  <c:v>5.5555555555555552E-2</c:v>
                </c:pt>
                <c:pt idx="3">
                  <c:v>0.14285714285714285</c:v>
                </c:pt>
                <c:pt idx="4">
                  <c:v>0.10526315789473684</c:v>
                </c:pt>
                <c:pt idx="5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AC-4EB4-8F42-034A07685C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11180608"/>
        <c:axId val="611185528"/>
      </c:barChart>
      <c:catAx>
        <c:axId val="61118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1185528"/>
        <c:crosses val="autoZero"/>
        <c:auto val="1"/>
        <c:lblAlgn val="ctr"/>
        <c:lblOffset val="100"/>
        <c:noMultiLvlLbl val="0"/>
      </c:catAx>
      <c:valAx>
        <c:axId val="61118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11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400" b="1"/>
              <a:t>Esiti a distanza</a:t>
            </a:r>
          </a:p>
          <a:p>
            <a:pPr>
              <a:defRPr/>
            </a:pPr>
            <a:r>
              <a:rPr lang="it-IT" sz="1400"/>
              <a:t>Ex alunni dopo il primo anno di Scuola Secondaria di secondo grado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8-4E8C-9A04-F59E5DCB90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48-4E8C-9A04-F59E5DCB90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48-4E8C-9A04-F59E5DCB90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48-4E8C-9A04-F59E5DCB906F}"/>
              </c:ext>
            </c:extLst>
          </c:dPt>
          <c:dLbls>
            <c:dLbl>
              <c:idx val="0"/>
              <c:layout>
                <c:manualLayout>
                  <c:x val="1.0553125303781472E-2"/>
                  <c:y val="-0.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48-4E8C-9A04-F59E5DCB906F}"/>
                </c:ext>
              </c:extLst>
            </c:dLbl>
            <c:dLbl>
              <c:idx val="1"/>
              <c:layout>
                <c:manualLayout>
                  <c:x val="9.0738704264926688E-3"/>
                  <c:y val="-4.674723146237736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48-4E8C-9A04-F59E5DCB906F}"/>
                </c:ext>
              </c:extLst>
            </c:dLbl>
            <c:dLbl>
              <c:idx val="2"/>
              <c:layout>
                <c:manualLayout>
                  <c:x val="1.6716675847617813E-2"/>
                  <c:y val="2.5092228054826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48-4E8C-9A04-F59E5DCB9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(esito!$BH$1,esito!$BN$1,esito!$BT$1,esito!$BZ$1)</c:f>
              <c:strCache>
                <c:ptCount val="4"/>
                <c:pt idx="0">
                  <c:v>Ammessi</c:v>
                </c:pt>
                <c:pt idx="1">
                  <c:v>Respinti</c:v>
                </c:pt>
                <c:pt idx="2">
                  <c:v>Ammessi con debito o con revisione PFI</c:v>
                </c:pt>
                <c:pt idx="3">
                  <c:v>Ritirati o iscritti ad altro Istituto</c:v>
                </c:pt>
              </c:strCache>
            </c:strRef>
          </c:cat>
          <c:val>
            <c:numRef>
              <c:f>(esito!$BI$3,esito!$BO$3,esito!$BU$3,esito!$CA$3)</c:f>
              <c:numCache>
                <c:formatCode>0.0%</c:formatCode>
                <c:ptCount val="4"/>
                <c:pt idx="0">
                  <c:v>0.78014184397163122</c:v>
                </c:pt>
                <c:pt idx="1">
                  <c:v>3.5460992907801421E-2</c:v>
                </c:pt>
                <c:pt idx="2">
                  <c:v>0.16312056737588654</c:v>
                </c:pt>
                <c:pt idx="3">
                  <c:v>2.1276595744680851E-2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48-4E8C-9A04-F59E5DCB906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400" b="1"/>
              <a:t>Esiti a distanza</a:t>
            </a:r>
          </a:p>
          <a:p>
            <a:pPr>
              <a:defRPr sz="1400"/>
            </a:pPr>
            <a:r>
              <a:rPr lang="it-IT" sz="1400"/>
              <a:t>Ex alunni dopo il primo anno di Scuola Secondaria di secondo grado ripartiti tra coloro che hanno o non hanno seguito il consiglio orientativo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3"/>
          <c:order val="0"/>
          <c:tx>
            <c:strRef>
              <c:f>esito!$BZ$1</c:f>
              <c:strCache>
                <c:ptCount val="1"/>
                <c:pt idx="0">
                  <c:v>Ritirati o iscritti ad altro Istituto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(esito!$CC$3,esito!$CE$3)</c:f>
              <c:numCache>
                <c:formatCode>0.0%</c:formatCode>
                <c:ptCount val="2"/>
                <c:pt idx="0">
                  <c:v>0</c:v>
                </c:pt>
                <c:pt idx="1">
                  <c:v>3.896103896103896E-2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A-4304-95FB-BA9BEDE780C1}"/>
            </c:ext>
          </c:extLst>
        </c:ser>
        <c:ser>
          <c:idx val="2"/>
          <c:order val="1"/>
          <c:tx>
            <c:strRef>
              <c:f>esito!$BT$1</c:f>
              <c:strCache>
                <c:ptCount val="1"/>
                <c:pt idx="0">
                  <c:v>Ammessi con debito o con revisione PFI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(esito!$BW$3,esito!$BY$3)</c:f>
              <c:numCache>
                <c:formatCode>0.0%</c:formatCode>
                <c:ptCount val="2"/>
                <c:pt idx="0">
                  <c:v>7.8125E-2</c:v>
                </c:pt>
                <c:pt idx="1">
                  <c:v>0.23376623376623376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1A-4304-95FB-BA9BEDE780C1}"/>
            </c:ext>
          </c:extLst>
        </c:ser>
        <c:ser>
          <c:idx val="1"/>
          <c:order val="2"/>
          <c:tx>
            <c:strRef>
              <c:f>esito!$BN$1</c:f>
              <c:strCache>
                <c:ptCount val="1"/>
                <c:pt idx="0">
                  <c:v>Respinti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(esito!$BQ$3,esito!$BS$3)</c:f>
              <c:numCache>
                <c:formatCode>0.0%</c:formatCode>
                <c:ptCount val="2"/>
                <c:pt idx="0">
                  <c:v>0</c:v>
                </c:pt>
                <c:pt idx="1">
                  <c:v>6.4935064935064929E-2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1A-4304-95FB-BA9BEDE780C1}"/>
            </c:ext>
          </c:extLst>
        </c:ser>
        <c:ser>
          <c:idx val="0"/>
          <c:order val="3"/>
          <c:tx>
            <c:strRef>
              <c:f>esito!$BH$1</c:f>
              <c:strCache>
                <c:ptCount val="1"/>
                <c:pt idx="0">
                  <c:v>Ammessi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(esito!$BK$3,esito!$BM$3)</c:f>
              <c:numCache>
                <c:formatCode>0.0%</c:formatCode>
                <c:ptCount val="2"/>
                <c:pt idx="0">
                  <c:v>0.921875</c:v>
                </c:pt>
                <c:pt idx="1">
                  <c:v>0.66233766233766234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1A-4304-95FB-BA9BEDE78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3069256"/>
        <c:axId val="703069584"/>
        <c:axId val="0"/>
      </c:bar3DChart>
      <c:catAx>
        <c:axId val="70306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703069584"/>
        <c:crosses val="autoZero"/>
        <c:auto val="1"/>
        <c:lblAlgn val="ctr"/>
        <c:lblOffset val="100"/>
        <c:noMultiLvlLbl val="0"/>
      </c:catAx>
      <c:valAx>
        <c:axId val="70306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703069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400"/>
              <a:t>Differenza tra le medie generali riportate nel passaggio tra Scuola secondaria di primo e secondo grado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Differenza negativa maggiore di 1,5 punti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577416879985899E-3"/>
                  <c:y val="-2.982327415841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BA-4737-8D4B-423353841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esito!$AK$3</c:f>
              <c:numCache>
                <c:formatCode>0.0%</c:formatCode>
                <c:ptCount val="1"/>
                <c:pt idx="0">
                  <c:v>0.24817518248175183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BA-4737-8D4B-4233538410B6}"/>
            </c:ext>
          </c:extLst>
        </c:ser>
        <c:ser>
          <c:idx val="1"/>
          <c:order val="1"/>
          <c:tx>
            <c:v>Differenza negativa tra 0,5 e 1,5 punti"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rgbClr val="00B050"/>
                </a:solidFill>
              </a:ln>
              <a:effectLst/>
              <a:sp3d>
                <a:contourClr>
                  <a:srgbClr val="00B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BA-4737-8D4B-4233538410B6}"/>
              </c:ext>
            </c:extLst>
          </c:dPt>
          <c:dLbls>
            <c:dLbl>
              <c:idx val="0"/>
              <c:layout>
                <c:manualLayout>
                  <c:x val="3.017832647462277E-2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BA-4737-8D4B-423353841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esito!$AM$3</c:f>
              <c:numCache>
                <c:formatCode>0.0%</c:formatCode>
                <c:ptCount val="1"/>
                <c:pt idx="0">
                  <c:v>0.37226277372262773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BA-4737-8D4B-4233538410B6}"/>
            </c:ext>
          </c:extLst>
        </c:ser>
        <c:ser>
          <c:idx val="2"/>
          <c:order val="2"/>
          <c:tx>
            <c:v>Conservano la valutazione media</c:v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691358024691357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BA-4737-8D4B-423353841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esito!$AO$3</c:f>
              <c:numCache>
                <c:formatCode>0.0%</c:formatCode>
                <c:ptCount val="1"/>
                <c:pt idx="0">
                  <c:v>0.29927007299270075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BA-4737-8D4B-4233538410B6}"/>
            </c:ext>
          </c:extLst>
        </c:ser>
        <c:ser>
          <c:idx val="3"/>
          <c:order val="3"/>
          <c:tx>
            <c:v>Migliorano la valutazione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343996812005064E-2"/>
                  <c:y val="-3.0576450850621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BA-4737-8D4B-423353841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esito!$AQ$3</c:f>
              <c:numCache>
                <c:formatCode>0.0%</c:formatCode>
                <c:ptCount val="1"/>
                <c:pt idx="0">
                  <c:v>8.0291970802919707E-2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BA-4737-8D4B-4233538410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8816488"/>
        <c:axId val="918807960"/>
        <c:axId val="0"/>
      </c:bar3DChart>
      <c:catAx>
        <c:axId val="918816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8807960"/>
        <c:crosses val="autoZero"/>
        <c:auto val="1"/>
        <c:lblAlgn val="ctr"/>
        <c:lblOffset val="100"/>
        <c:noMultiLvlLbl val="0"/>
      </c:catAx>
      <c:valAx>
        <c:axId val="91880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1881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400"/>
              <a:t>Differenza tra le medie generali riportate nel passaggio tra Scuola secondaria di primo e secondo grado ripartite tra coloro che hanno o non hanno seguito il consiglio orientativo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Differenza negativa maggiore di 1,5 punti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(esito!$AS$3,esito!$BA$3)</c:f>
              <c:numCache>
                <c:formatCode>0.0%</c:formatCode>
                <c:ptCount val="2"/>
                <c:pt idx="0">
                  <c:v>0.328125</c:v>
                </c:pt>
                <c:pt idx="1">
                  <c:v>0.17808219178082191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4-47FB-9138-EA7F868D9F35}"/>
            </c:ext>
          </c:extLst>
        </c:ser>
        <c:ser>
          <c:idx val="1"/>
          <c:order val="1"/>
          <c:tx>
            <c:v>Differenza negativa tra 0,5 e 1,5 punti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(esito!$AU$3,esito!$BC$3)</c:f>
              <c:numCache>
                <c:formatCode>0.0%</c:formatCode>
                <c:ptCount val="2"/>
                <c:pt idx="0">
                  <c:v>0.375</c:v>
                </c:pt>
                <c:pt idx="1">
                  <c:v>0.36986301369863012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14-47FB-9138-EA7F868D9F35}"/>
            </c:ext>
          </c:extLst>
        </c:ser>
        <c:ser>
          <c:idx val="2"/>
          <c:order val="2"/>
          <c:tx>
            <c:v>Conservano la valutazione media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(esito!$AW$3,esito!$BE$3)</c:f>
              <c:numCache>
                <c:formatCode>0.0%</c:formatCode>
                <c:ptCount val="2"/>
                <c:pt idx="0">
                  <c:v>0.21875</c:v>
                </c:pt>
                <c:pt idx="1">
                  <c:v>0.36986301369863012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14-47FB-9138-EA7F868D9F35}"/>
            </c:ext>
          </c:extLst>
        </c:ser>
        <c:ser>
          <c:idx val="3"/>
          <c:order val="3"/>
          <c:tx>
            <c:v>Migliorano la valutazione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(esito!$AY$3,esito!$BG$3)</c:f>
              <c:numCache>
                <c:formatCode>0.0%</c:formatCode>
                <c:ptCount val="2"/>
                <c:pt idx="0">
                  <c:v>7.8125E-2</c:v>
                </c:pt>
                <c:pt idx="1">
                  <c:v>8.2191780821917804E-2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14-47FB-9138-EA7F868D9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8799760"/>
        <c:axId val="918802056"/>
        <c:axId val="0"/>
      </c:bar3DChart>
      <c:catAx>
        <c:axId val="91879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18802056"/>
        <c:crosses val="autoZero"/>
        <c:auto val="1"/>
        <c:lblAlgn val="ctr"/>
        <c:lblOffset val="100"/>
        <c:noMultiLvlLbl val="0"/>
      </c:catAx>
      <c:valAx>
        <c:axId val="91880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18799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400"/>
              <a:t>Differenza tra le valutazioni riportate nella disciplina</a:t>
            </a:r>
          </a:p>
          <a:p>
            <a:pPr>
              <a:defRPr/>
            </a:pPr>
            <a:r>
              <a:rPr lang="it-IT" sz="1400" b="1"/>
              <a:t>ITALIANO</a:t>
            </a:r>
          </a:p>
          <a:p>
            <a:pPr>
              <a:defRPr/>
            </a:pPr>
            <a:r>
              <a:rPr lang="it-IT" sz="1400"/>
              <a:t>nel passaggio tra Scuola secondaria di primo e secondo grado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Differenza negativa maggiore maggiore o uguale a 3 punti in meno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895558624564448E-2"/>
                  <c:y val="-2.3817209851611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A6-438F-BB92-B3ACF37E5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esito!$CG$3</c:f>
              <c:numCache>
                <c:formatCode>0.0%</c:formatCode>
                <c:ptCount val="1"/>
                <c:pt idx="0">
                  <c:v>9.4890510948905105E-2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6-438F-BB92-B3ACF37E5DFB}"/>
            </c:ext>
          </c:extLst>
        </c:ser>
        <c:ser>
          <c:idx val="1"/>
          <c:order val="1"/>
          <c:tx>
            <c:v>Differenza negativa di due punti in meno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731195862972026E-2"/>
                  <c:y val="-3.021305205057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A6-438F-BB92-B3ACF37E5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esito!$CM$3</c:f>
              <c:numCache>
                <c:formatCode>0.0%</c:formatCode>
                <c:ptCount val="1"/>
                <c:pt idx="0">
                  <c:v>0.30656934306569344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A6-438F-BB92-B3ACF37E5DFB}"/>
            </c:ext>
          </c:extLst>
        </c:ser>
        <c:ser>
          <c:idx val="4"/>
          <c:order val="2"/>
          <c:tx>
            <c:v>Differenza negativa di un punto in meno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401009572551859E-2"/>
                  <c:y val="-3.1644814205820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A6-438F-BB92-B3ACF37E5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esito!$CS$3</c:f>
              <c:numCache>
                <c:formatCode>0.0%</c:formatCode>
                <c:ptCount val="1"/>
                <c:pt idx="0">
                  <c:v>0.27737226277372262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A6-438F-BB92-B3ACF37E5DFB}"/>
            </c:ext>
          </c:extLst>
        </c:ser>
        <c:ser>
          <c:idx val="2"/>
          <c:order val="3"/>
          <c:tx>
            <c:v>Conservano la valutazione</c:v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03782081798519E-2"/>
                  <c:y val="-3.9472166755218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A6-438F-BB92-B3ACF37E5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esito!$CY$3</c:f>
              <c:numCache>
                <c:formatCode>0.0%</c:formatCode>
                <c:ptCount val="1"/>
                <c:pt idx="0">
                  <c:v>0.23357664233576642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A6-438F-BB92-B3ACF37E5DFB}"/>
            </c:ext>
          </c:extLst>
        </c:ser>
        <c:ser>
          <c:idx val="3"/>
          <c:order val="4"/>
          <c:tx>
            <c:v>Migliorano la valutazione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925436122511171E-2"/>
                  <c:y val="-3.8040656404781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A6-438F-BB92-B3ACF37E5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esito!$DE$3</c:f>
              <c:numCache>
                <c:formatCode>0.0%</c:formatCode>
                <c:ptCount val="1"/>
                <c:pt idx="0">
                  <c:v>8.7591240875912413E-2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A6-438F-BB92-B3ACF37E5D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8816488"/>
        <c:axId val="918807960"/>
        <c:axId val="0"/>
      </c:bar3DChart>
      <c:catAx>
        <c:axId val="918816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8807960"/>
        <c:crosses val="autoZero"/>
        <c:auto val="1"/>
        <c:lblAlgn val="ctr"/>
        <c:lblOffset val="100"/>
        <c:noMultiLvlLbl val="0"/>
      </c:catAx>
      <c:valAx>
        <c:axId val="91880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1881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95669748961093"/>
          <c:y val="0.35038604549431324"/>
          <c:w val="0.34281283703103466"/>
          <c:h val="0.64961395450568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400"/>
              <a:t>Differenza tra le valutazioni riportate nella disciplina</a:t>
            </a:r>
          </a:p>
          <a:p>
            <a:pPr>
              <a:defRPr sz="1400"/>
            </a:pPr>
            <a:r>
              <a:rPr lang="it-IT" sz="1400" b="1"/>
              <a:t>ITALIANO</a:t>
            </a:r>
          </a:p>
          <a:p>
            <a:pPr>
              <a:defRPr sz="1400"/>
            </a:pPr>
            <a:r>
              <a:rPr lang="it-IT" sz="1400"/>
              <a:t>nel passaggio tra Scuola secondaria di primo e secondo grado ripartite tra coloro che hanno o non hanno seguito il consiglio orientativo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Differenza negativa maggiore o uguale a tre punti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(esito!$CI$3,esito!$CK$3)</c:f>
              <c:numCache>
                <c:formatCode>0.0%</c:formatCode>
                <c:ptCount val="2"/>
                <c:pt idx="0">
                  <c:v>6.25E-2</c:v>
                </c:pt>
                <c:pt idx="1">
                  <c:v>0.12328767123287671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F-43AC-B8A9-0780EEEE6D86}"/>
            </c:ext>
          </c:extLst>
        </c:ser>
        <c:ser>
          <c:idx val="1"/>
          <c:order val="1"/>
          <c:tx>
            <c:v>Differenza negativa di due punti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(esito!$CO$3,esito!$CQ$3)</c:f>
              <c:numCache>
                <c:formatCode>0.0%</c:formatCode>
                <c:ptCount val="2"/>
                <c:pt idx="0">
                  <c:v>0.34375</c:v>
                </c:pt>
                <c:pt idx="1">
                  <c:v>0.27397260273972601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F-43AC-B8A9-0780EEEE6D86}"/>
            </c:ext>
          </c:extLst>
        </c:ser>
        <c:ser>
          <c:idx val="4"/>
          <c:order val="2"/>
          <c:tx>
            <c:v>Differenza negativa di un punto</c:v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(esito!$CU$3,esito!$CW$3)</c:f>
              <c:numCache>
                <c:formatCode>0.0%</c:formatCode>
                <c:ptCount val="2"/>
                <c:pt idx="0">
                  <c:v>0.328125</c:v>
                </c:pt>
                <c:pt idx="1">
                  <c:v>0.23287671232876711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0F-43AC-B8A9-0780EEEE6D86}"/>
            </c:ext>
          </c:extLst>
        </c:ser>
        <c:ser>
          <c:idx val="2"/>
          <c:order val="3"/>
          <c:tx>
            <c:v>Conservano la valutazione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(esito!$DA$3,esito!$DC$3)</c:f>
              <c:numCache>
                <c:formatCode>0.0%</c:formatCode>
                <c:ptCount val="2"/>
                <c:pt idx="0">
                  <c:v>0.171875</c:v>
                </c:pt>
                <c:pt idx="1">
                  <c:v>0.28767123287671231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0F-43AC-B8A9-0780EEEE6D86}"/>
            </c:ext>
          </c:extLst>
        </c:ser>
        <c:ser>
          <c:idx val="3"/>
          <c:order val="4"/>
          <c:tx>
            <c:v>Migliorano la valutazione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(esito!$DG$3,esito!$DI$3)</c:f>
              <c:numCache>
                <c:formatCode>0.0%</c:formatCode>
                <c:ptCount val="2"/>
                <c:pt idx="0">
                  <c:v>9.375E-2</c:v>
                </c:pt>
                <c:pt idx="1">
                  <c:v>8.2191780821917804E-2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0F-43AC-B8A9-0780EEEE6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8799760"/>
        <c:axId val="918802056"/>
        <c:axId val="0"/>
      </c:bar3DChart>
      <c:catAx>
        <c:axId val="91879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18802056"/>
        <c:crosses val="autoZero"/>
        <c:auto val="1"/>
        <c:lblAlgn val="ctr"/>
        <c:lblOffset val="100"/>
        <c:noMultiLvlLbl val="0"/>
      </c:catAx>
      <c:valAx>
        <c:axId val="91880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18799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400"/>
              <a:t>Differenza tra le valutazioni riportate nella disciplina</a:t>
            </a:r>
          </a:p>
          <a:p>
            <a:pPr>
              <a:defRPr/>
            </a:pPr>
            <a:r>
              <a:rPr lang="it-IT" sz="1400" b="1"/>
              <a:t>MATEMATICA</a:t>
            </a:r>
          </a:p>
          <a:p>
            <a:pPr>
              <a:defRPr/>
            </a:pPr>
            <a:r>
              <a:rPr lang="it-IT" sz="1400"/>
              <a:t>nel passaggio tra Scuola secondaria di primo e secondo grado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Differenza negativa maggiore maggiore o uguale a 3 punti in meno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4085322497074828E-3"/>
                  <c:y val="-3.630016756871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39-45F4-8D15-357EF10F7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esito!$DK$3</c:f>
              <c:numCache>
                <c:formatCode>0.0%</c:formatCode>
                <c:ptCount val="1"/>
                <c:pt idx="0">
                  <c:v>0.11678832116788321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9-45F4-8D15-357EF10F7A19}"/>
            </c:ext>
          </c:extLst>
        </c:ser>
        <c:ser>
          <c:idx val="1"/>
          <c:order val="1"/>
          <c:tx>
            <c:v>Differenza negativa di due punti in meno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72997868041408E-2"/>
                  <c:y val="-2.8469034073649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39-45F4-8D15-357EF10F7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esito!$DQ$3</c:f>
              <c:numCache>
                <c:formatCode>0.0%</c:formatCode>
                <c:ptCount val="1"/>
                <c:pt idx="0">
                  <c:v>0.29927007299270075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39-45F4-8D15-357EF10F7A19}"/>
            </c:ext>
          </c:extLst>
        </c:ser>
        <c:ser>
          <c:idx val="4"/>
          <c:order val="2"/>
          <c:tx>
            <c:v>Differenza negativa di un punto in meno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59019915418036E-2"/>
                  <c:y val="-3.452666692044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39-45F4-8D15-357EF10F7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esito!$DW$3</c:f>
              <c:numCache>
                <c:formatCode>0.0%</c:formatCode>
                <c:ptCount val="1"/>
                <c:pt idx="0">
                  <c:v>0.25547445255474455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39-45F4-8D15-357EF10F7A19}"/>
            </c:ext>
          </c:extLst>
        </c:ser>
        <c:ser>
          <c:idx val="2"/>
          <c:order val="3"/>
          <c:tx>
            <c:v>Conservano la valutazione</c:v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57872489347917E-2"/>
                  <c:y val="-2.5267405326955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39-45F4-8D15-357EF10F7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esito!$EC$3</c:f>
              <c:numCache>
                <c:formatCode>0.0%</c:formatCode>
                <c:ptCount val="1"/>
                <c:pt idx="0">
                  <c:v>0.21897810218978103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39-45F4-8D15-357EF10F7A19}"/>
            </c:ext>
          </c:extLst>
        </c:ser>
        <c:ser>
          <c:idx val="3"/>
          <c:order val="4"/>
          <c:tx>
            <c:v>Migliorano la valutazione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212753139523566E-2"/>
                  <c:y val="-3.1670662820342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39-45F4-8D15-357EF10F7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esito!$AJ$1</c:f>
              <c:strCache>
                <c:ptCount val="1"/>
                <c:pt idx="0">
                  <c:v>DIFFERENZA RILEVANTE MEDIE &gt;-1,5</c:v>
                </c:pt>
              </c:strCache>
            </c:strRef>
          </c:cat>
          <c:val>
            <c:numRef>
              <c:f>esito!$EI$3</c:f>
              <c:numCache>
                <c:formatCode>0.0%</c:formatCode>
                <c:ptCount val="1"/>
                <c:pt idx="0">
                  <c:v>0.10948905109489052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39-45F4-8D15-357EF10F7A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18816488"/>
        <c:axId val="918807960"/>
        <c:axId val="0"/>
      </c:bar3DChart>
      <c:catAx>
        <c:axId val="918816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8807960"/>
        <c:crosses val="autoZero"/>
        <c:auto val="1"/>
        <c:lblAlgn val="ctr"/>
        <c:lblOffset val="100"/>
        <c:noMultiLvlLbl val="0"/>
      </c:catAx>
      <c:valAx>
        <c:axId val="918807960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1881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95669748961093"/>
          <c:y val="0.35038604549431324"/>
          <c:w val="0.34281283703103466"/>
          <c:h val="0.62811679790026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it-IT" sz="1400"/>
              <a:t>Differenza tra le valutazioni riportate nella disciplina</a:t>
            </a:r>
          </a:p>
          <a:p>
            <a:pPr>
              <a:defRPr sz="1400"/>
            </a:pPr>
            <a:r>
              <a:rPr lang="it-IT" sz="1400" b="1"/>
              <a:t>MATEMATICA</a:t>
            </a:r>
          </a:p>
          <a:p>
            <a:pPr>
              <a:defRPr sz="1400"/>
            </a:pPr>
            <a:r>
              <a:rPr lang="it-IT" sz="1400"/>
              <a:t>nel passaggio tra Scuola secondaria di primo e secondo grado ripartite tra coloro che hanno o non hanno seguito il consiglio orientativo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Differenza negativa maggiore o uguale a tre punti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(esito!$DM$3,esito!$DO$3)</c:f>
              <c:numCache>
                <c:formatCode>0.0%</c:formatCode>
                <c:ptCount val="2"/>
                <c:pt idx="0">
                  <c:v>0.15625</c:v>
                </c:pt>
                <c:pt idx="1">
                  <c:v>8.2191780821917804E-2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5-4BB9-8EC4-4BB8FEF68751}"/>
            </c:ext>
          </c:extLst>
        </c:ser>
        <c:ser>
          <c:idx val="1"/>
          <c:order val="1"/>
          <c:tx>
            <c:v>Differenza negativa di due punti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(esito!$DS$3,esito!$DU$3)</c:f>
              <c:numCache>
                <c:formatCode>0.0%</c:formatCode>
                <c:ptCount val="2"/>
                <c:pt idx="0">
                  <c:v>0.265625</c:v>
                </c:pt>
                <c:pt idx="1">
                  <c:v>0.32876712328767121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5-4BB9-8EC4-4BB8FEF68751}"/>
            </c:ext>
          </c:extLst>
        </c:ser>
        <c:ser>
          <c:idx val="4"/>
          <c:order val="2"/>
          <c:tx>
            <c:v>Differenza negativa di un punto</c:v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(esito!$DY$3,esito!$EA$3)</c:f>
              <c:numCache>
                <c:formatCode>0.0%</c:formatCode>
                <c:ptCount val="2"/>
                <c:pt idx="0">
                  <c:v>0.265625</c:v>
                </c:pt>
                <c:pt idx="1">
                  <c:v>0.24657534246575341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E5-4BB9-8EC4-4BB8FEF68751}"/>
            </c:ext>
          </c:extLst>
        </c:ser>
        <c:ser>
          <c:idx val="2"/>
          <c:order val="3"/>
          <c:tx>
            <c:v>Conservano la valutazione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(esito!$EE$3,esito!$EG$3)</c:f>
              <c:numCache>
                <c:formatCode>0.0%</c:formatCode>
                <c:ptCount val="2"/>
                <c:pt idx="0">
                  <c:v>0.25</c:v>
                </c:pt>
                <c:pt idx="1">
                  <c:v>0.19178082191780821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E5-4BB9-8EC4-4BB8FEF68751}"/>
            </c:ext>
          </c:extLst>
        </c:ser>
        <c:ser>
          <c:idx val="3"/>
          <c:order val="4"/>
          <c:tx>
            <c:v>Migliorano la valutazione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esito!$AC$1:$AD$1</c:f>
              <c:strCache>
                <c:ptCount val="2"/>
                <c:pt idx="0">
                  <c:v>Hanno seguito il consiglio orientativo</c:v>
                </c:pt>
                <c:pt idx="1">
                  <c:v>Non hanno seguito il consiglio orientativo</c:v>
                </c:pt>
              </c:strCache>
            </c:strRef>
          </c:cat>
          <c:val>
            <c:numRef>
              <c:f>(esito!$EK$3,esito!$EM$3)</c:f>
              <c:numCache>
                <c:formatCode>0.0%</c:formatCode>
                <c:ptCount val="2"/>
                <c:pt idx="0">
                  <c:v>6.25E-2</c:v>
                </c:pt>
                <c:pt idx="1">
                  <c:v>0.15068493150684931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E5-4BB9-8EC4-4BB8FEF68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8799760"/>
        <c:axId val="918802056"/>
        <c:axId val="0"/>
      </c:bar3DChart>
      <c:catAx>
        <c:axId val="91879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18802056"/>
        <c:crosses val="autoZero"/>
        <c:auto val="1"/>
        <c:lblAlgn val="ctr"/>
        <c:lblOffset val="100"/>
        <c:noMultiLvlLbl val="0"/>
      </c:catAx>
      <c:valAx>
        <c:axId val="91880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18799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Distribuzione delle medie delle classi rispetto alla media generale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Classi terze - 2</a:t>
            </a:r>
            <a:r>
              <a:rPr lang="it-IT" sz="1400" b="0" i="0" u="none" strike="noStrike" baseline="0">
                <a:solidFill>
                  <a:srgbClr val="333333"/>
                </a:solidFill>
                <a:latin typeface="+mn-ea"/>
                <a:ea typeface="+mn-ea"/>
                <a:cs typeface="+mn-ea"/>
              </a:rPr>
              <a:t>°</a:t>
            </a:r>
            <a:r>
              <a:rPr lang="it-IT" sz="1400" b="0" i="0" u="none" strike="noStrike" baseline="0">
                <a:solidFill>
                  <a:srgbClr val="333333"/>
                </a:solidFill>
                <a:latin typeface="Calibri"/>
                <a:ea typeface="+mn-ea"/>
                <a:cs typeface="Calibri"/>
              </a:rPr>
              <a:t> quadrimestre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 sz="1400" b="0" i="0" u="none" strike="noStrike" baseline="0">
              <a:solidFill>
                <a:srgbClr val="333333"/>
              </a:solidFill>
              <a:latin typeface="Calibri"/>
              <a:cs typeface="Calibri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cked"/>
        <c:varyColors val="0"/>
        <c:ser>
          <c:idx val="1"/>
          <c:order val="1"/>
          <c:tx>
            <c:strRef>
              <c:f>tutteleterze!$T$1</c:f>
              <c:strCache>
                <c:ptCount val="1"/>
                <c:pt idx="0">
                  <c:v>media complessiva classi 3e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tutteleterze!$A$3:$A$10</c:f>
              <c:strCache>
                <c:ptCount val="8"/>
                <c:pt idx="0">
                  <c:v>3^A</c:v>
                </c:pt>
                <c:pt idx="1">
                  <c:v>3^B</c:v>
                </c:pt>
                <c:pt idx="2">
                  <c:v>3^C</c:v>
                </c:pt>
                <c:pt idx="3">
                  <c:v>3^D</c:v>
                </c:pt>
                <c:pt idx="4">
                  <c:v>3^E</c:v>
                </c:pt>
                <c:pt idx="5">
                  <c:v>3^F</c:v>
                </c:pt>
                <c:pt idx="6">
                  <c:v>3^G</c:v>
                </c:pt>
                <c:pt idx="7">
                  <c:v>3^H</c:v>
                </c:pt>
              </c:strCache>
            </c:strRef>
          </c:cat>
          <c:val>
            <c:numRef>
              <c:f>tutteleterze!$T$21:$T$28</c:f>
              <c:numCache>
                <c:formatCode>0.0</c:formatCode>
                <c:ptCount val="8"/>
                <c:pt idx="0">
                  <c:v>8.0853453116226834</c:v>
                </c:pt>
                <c:pt idx="1">
                  <c:v>8.0853453116226834</c:v>
                </c:pt>
                <c:pt idx="2">
                  <c:v>8.0853453116226834</c:v>
                </c:pt>
                <c:pt idx="3">
                  <c:v>8.0853453116226834</c:v>
                </c:pt>
                <c:pt idx="4">
                  <c:v>8.0853453116226834</c:v>
                </c:pt>
                <c:pt idx="5">
                  <c:v>8.0853453116226834</c:v>
                </c:pt>
                <c:pt idx="6">
                  <c:v>8.0853453116226834</c:v>
                </c:pt>
                <c:pt idx="7">
                  <c:v>8.0853453116226834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55-4199-8E06-BEFCC5EDC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403480"/>
        <c:axId val="1"/>
      </c:lineChart>
      <c:scatterChart>
        <c:scatterStyle val="lineMarker"/>
        <c:varyColors val="0"/>
        <c:ser>
          <c:idx val="0"/>
          <c:order val="0"/>
          <c:tx>
            <c:strRef>
              <c:f>tutteleterze!$B$1</c:f>
              <c:strCache>
                <c:ptCount val="1"/>
                <c:pt idx="0">
                  <c:v>medie classi 1° quadrimestre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tutteleterze!$A$3:$A$10</c:f>
              <c:strCache>
                <c:ptCount val="8"/>
                <c:pt idx="0">
                  <c:v>3^A</c:v>
                </c:pt>
                <c:pt idx="1">
                  <c:v>3^B</c:v>
                </c:pt>
                <c:pt idx="2">
                  <c:v>3^C</c:v>
                </c:pt>
                <c:pt idx="3">
                  <c:v>3^D</c:v>
                </c:pt>
                <c:pt idx="4">
                  <c:v>3^E</c:v>
                </c:pt>
                <c:pt idx="5">
                  <c:v>3^F</c:v>
                </c:pt>
                <c:pt idx="6">
                  <c:v>3^G</c:v>
                </c:pt>
                <c:pt idx="7">
                  <c:v>3^H</c:v>
                </c:pt>
              </c:strCache>
            </c:strRef>
          </c:xVal>
          <c:yVal>
            <c:numRef>
              <c:f>tutteleterze!$Q$21:$Q$28</c:f>
              <c:numCache>
                <c:formatCode>0.0</c:formatCode>
                <c:ptCount val="8"/>
                <c:pt idx="0">
                  <c:v>8.0879629629629637</c:v>
                </c:pt>
                <c:pt idx="1">
                  <c:v>8.5067873303167403</c:v>
                </c:pt>
                <c:pt idx="2">
                  <c:v>7.7833333333333341</c:v>
                </c:pt>
                <c:pt idx="3">
                  <c:v>7.9642857142857144</c:v>
                </c:pt>
                <c:pt idx="4">
                  <c:v>7.9940476190476195</c:v>
                </c:pt>
                <c:pt idx="5">
                  <c:v>7.4901960784313735</c:v>
                </c:pt>
                <c:pt idx="6">
                  <c:v>8.4534412955465577</c:v>
                </c:pt>
                <c:pt idx="7">
                  <c:v>8.3589743589743577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55-4199-8E06-BEFCC5EDC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403480"/>
        <c:axId val="1"/>
      </c:scatterChart>
      <c:catAx>
        <c:axId val="92740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927403480"/>
        <c:crosses val="autoZero"/>
        <c:crossBetween val="between"/>
        <c:majorUnit val="1"/>
        <c:minorUnit val="0.2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64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Prove INVALSI classi</a:t>
            </a:r>
            <a:r>
              <a:rPr lang="it-IT" sz="1200" baseline="0"/>
              <a:t> 2</a:t>
            </a:r>
            <a:r>
              <a:rPr lang="it-IT" sz="1200" baseline="30000"/>
              <a:t>e</a:t>
            </a:r>
            <a:r>
              <a:rPr lang="it-IT" sz="1200" baseline="0"/>
              <a:t> Primaria</a:t>
            </a:r>
          </a:p>
          <a:p>
            <a:pPr>
              <a:defRPr sz="1200"/>
            </a:pPr>
            <a:r>
              <a:rPr lang="it-IT" sz="1200" b="1" baseline="0"/>
              <a:t>ITALIANO</a:t>
            </a:r>
            <a:endParaRPr lang="it-IT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'2^italiano'!$B$9</c:f>
              <c:strCache>
                <c:ptCount val="1"/>
                <c:pt idx="0">
                  <c:v>Studenti categoria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'2^italiano'!$A$10:$A$13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'2^italiano'!$B$10:$B$13</c:f>
              <c:numCache>
                <c:formatCode>0.0%</c:formatCode>
                <c:ptCount val="4"/>
                <c:pt idx="0">
                  <c:v>0.13100000000000001</c:v>
                </c:pt>
                <c:pt idx="1">
                  <c:v>0.26500000000000001</c:v>
                </c:pt>
                <c:pt idx="2">
                  <c:v>0.27400000000000002</c:v>
                </c:pt>
                <c:pt idx="3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C-46AB-8A78-8A2FB54181A8}"/>
            </c:ext>
          </c:extLst>
        </c:ser>
        <c:ser>
          <c:idx val="1"/>
          <c:order val="1"/>
          <c:tx>
            <c:strRef>
              <c:f>'2^italiano'!$C$9</c:f>
              <c:strCache>
                <c:ptCount val="1"/>
                <c:pt idx="0">
                  <c:v>Studenti categoria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'2^italiano'!$A$10:$A$13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'2^italiano'!$C$10:$C$13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7.0999999999999994E-2</c:v>
                </c:pt>
                <c:pt idx="2">
                  <c:v>6.9000000000000006E-2</c:v>
                </c:pt>
                <c:pt idx="3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C-46AB-8A78-8A2FB54181A8}"/>
            </c:ext>
          </c:extLst>
        </c:ser>
        <c:ser>
          <c:idx val="2"/>
          <c:order val="2"/>
          <c:tx>
            <c:strRef>
              <c:f>'2^italiano'!$D$9</c:f>
              <c:strCache>
                <c:ptCount val="1"/>
                <c:pt idx="0">
                  <c:v>Studenti categoria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'2^italiano'!$A$10:$A$13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'2^italiano'!$D$10:$D$13</c:f>
              <c:numCache>
                <c:formatCode>0.0%</c:formatCode>
                <c:ptCount val="4"/>
                <c:pt idx="0">
                  <c:v>0.14799999999999999</c:v>
                </c:pt>
                <c:pt idx="1">
                  <c:v>0.20799999999999999</c:v>
                </c:pt>
                <c:pt idx="2">
                  <c:v>0.20699999999999999</c:v>
                </c:pt>
                <c:pt idx="3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3C-46AB-8A78-8A2FB54181A8}"/>
            </c:ext>
          </c:extLst>
        </c:ser>
        <c:ser>
          <c:idx val="3"/>
          <c:order val="3"/>
          <c:tx>
            <c:strRef>
              <c:f>'2^italiano'!$E$9</c:f>
              <c:strCache>
                <c:ptCount val="1"/>
                <c:pt idx="0">
                  <c:v>Studenti categoria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'2^italiano'!$A$10:$A$13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'2^italiano'!$E$10:$E$13</c:f>
              <c:numCache>
                <c:formatCode>0.0%</c:formatCode>
                <c:ptCount val="4"/>
                <c:pt idx="0">
                  <c:v>0.21299999999999999</c:v>
                </c:pt>
                <c:pt idx="1">
                  <c:v>0.124</c:v>
                </c:pt>
                <c:pt idx="2">
                  <c:v>0.122</c:v>
                </c:pt>
                <c:pt idx="3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3C-46AB-8A78-8A2FB54181A8}"/>
            </c:ext>
          </c:extLst>
        </c:ser>
        <c:ser>
          <c:idx val="4"/>
          <c:order val="4"/>
          <c:tx>
            <c:strRef>
              <c:f>'2^italiano'!$F$9</c:f>
              <c:strCache>
                <c:ptCount val="1"/>
                <c:pt idx="0">
                  <c:v>Studenti categoria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'2^italiano'!$A$10:$A$13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'2^italiano'!$F$10:$F$13</c:f>
              <c:numCache>
                <c:formatCode>0.0%</c:formatCode>
                <c:ptCount val="4"/>
                <c:pt idx="0">
                  <c:v>0.443</c:v>
                </c:pt>
                <c:pt idx="1">
                  <c:v>0.33200000000000002</c:v>
                </c:pt>
                <c:pt idx="2">
                  <c:v>0.32900000000000001</c:v>
                </c:pt>
                <c:pt idx="3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3C-46AB-8A78-8A2FB5418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718704"/>
        <c:axId val="752719032"/>
        <c:axId val="0"/>
      </c:bar3DChart>
      <c:catAx>
        <c:axId val="7527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9032"/>
        <c:crosses val="autoZero"/>
        <c:auto val="1"/>
        <c:lblAlgn val="ctr"/>
        <c:lblOffset val="100"/>
        <c:noMultiLvlLbl val="0"/>
      </c:catAx>
      <c:valAx>
        <c:axId val="752719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8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Prove INVALSI classi</a:t>
            </a:r>
            <a:r>
              <a:rPr lang="it-IT" sz="1200" baseline="0"/>
              <a:t> 2</a:t>
            </a:r>
            <a:r>
              <a:rPr lang="it-IT" sz="1200" baseline="30000"/>
              <a:t>e</a:t>
            </a:r>
            <a:r>
              <a:rPr lang="it-IT" sz="1200" baseline="0"/>
              <a:t> Primaria</a:t>
            </a:r>
          </a:p>
          <a:p>
            <a:pPr>
              <a:defRPr sz="1200"/>
            </a:pPr>
            <a:r>
              <a:rPr lang="it-IT" sz="1200" b="1" baseline="0"/>
              <a:t>MATEMATICA</a:t>
            </a:r>
            <a:endParaRPr lang="it-IT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'2^matematica'!$B$9</c:f>
              <c:strCache>
                <c:ptCount val="1"/>
                <c:pt idx="0">
                  <c:v>Studenti categoria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'2^matematica'!$A$10:$A$13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'2^matematica'!$B$10:$B$13</c:f>
              <c:numCache>
                <c:formatCode>0.0%</c:formatCode>
                <c:ptCount val="4"/>
                <c:pt idx="0">
                  <c:v>0.11700000000000001</c:v>
                </c:pt>
                <c:pt idx="1">
                  <c:v>0.29699999999999999</c:v>
                </c:pt>
                <c:pt idx="2">
                  <c:v>0.29699999999999999</c:v>
                </c:pt>
                <c:pt idx="3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6-4129-8139-F82462C4993B}"/>
            </c:ext>
          </c:extLst>
        </c:ser>
        <c:ser>
          <c:idx val="1"/>
          <c:order val="1"/>
          <c:tx>
            <c:strRef>
              <c:f>'2^matematica'!$C$9</c:f>
              <c:strCache>
                <c:ptCount val="1"/>
                <c:pt idx="0">
                  <c:v>Studenti categoria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'2^matematica'!$A$10:$A$13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'2^matematica'!$C$10:$C$13</c:f>
              <c:numCache>
                <c:formatCode>0.0%</c:formatCode>
                <c:ptCount val="4"/>
                <c:pt idx="0">
                  <c:v>0.23300000000000001</c:v>
                </c:pt>
                <c:pt idx="1">
                  <c:v>0.193</c:v>
                </c:pt>
                <c:pt idx="2">
                  <c:v>0.193</c:v>
                </c:pt>
                <c:pt idx="3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A6-4129-8139-F82462C4993B}"/>
            </c:ext>
          </c:extLst>
        </c:ser>
        <c:ser>
          <c:idx val="2"/>
          <c:order val="2"/>
          <c:tx>
            <c:strRef>
              <c:f>'2^matematica'!$D$9</c:f>
              <c:strCache>
                <c:ptCount val="1"/>
                <c:pt idx="0">
                  <c:v>Studenti categoria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'2^matematica'!$A$10:$A$13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'2^matematica'!$D$10:$D$13</c:f>
              <c:numCache>
                <c:formatCode>0.0%</c:formatCode>
                <c:ptCount val="4"/>
                <c:pt idx="0">
                  <c:v>0.11700000000000001</c:v>
                </c:pt>
                <c:pt idx="1">
                  <c:v>0.121</c:v>
                </c:pt>
                <c:pt idx="2">
                  <c:v>0.113</c:v>
                </c:pt>
                <c:pt idx="3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A6-4129-8139-F82462C4993B}"/>
            </c:ext>
          </c:extLst>
        </c:ser>
        <c:ser>
          <c:idx val="3"/>
          <c:order val="3"/>
          <c:tx>
            <c:strRef>
              <c:f>'2^matematica'!$E$9</c:f>
              <c:strCache>
                <c:ptCount val="1"/>
                <c:pt idx="0">
                  <c:v>Studenti categoria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'2^matematica'!$A$10:$A$13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'2^matematica'!$E$10:$E$13</c:f>
              <c:numCache>
                <c:formatCode>0.0%</c:formatCode>
                <c:ptCount val="4"/>
                <c:pt idx="0">
                  <c:v>0.26700000000000002</c:v>
                </c:pt>
                <c:pt idx="1">
                  <c:v>0.123</c:v>
                </c:pt>
                <c:pt idx="2">
                  <c:v>0.112</c:v>
                </c:pt>
                <c:pt idx="3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A6-4129-8139-F82462C4993B}"/>
            </c:ext>
          </c:extLst>
        </c:ser>
        <c:ser>
          <c:idx val="4"/>
          <c:order val="4"/>
          <c:tx>
            <c:strRef>
              <c:f>'2^matematica'!$F$9</c:f>
              <c:strCache>
                <c:ptCount val="1"/>
                <c:pt idx="0">
                  <c:v>Studenti categoria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'2^matematica'!$A$10:$A$13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'2^matematica'!$F$10:$F$13</c:f>
              <c:numCache>
                <c:formatCode>0.0%</c:formatCode>
                <c:ptCount val="4"/>
                <c:pt idx="0">
                  <c:v>0.26700000000000002</c:v>
                </c:pt>
                <c:pt idx="1">
                  <c:v>0.26700000000000002</c:v>
                </c:pt>
                <c:pt idx="2">
                  <c:v>0.28599999999999998</c:v>
                </c:pt>
                <c:pt idx="3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A6-4129-8139-F82462C49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718704"/>
        <c:axId val="752719032"/>
        <c:axId val="0"/>
      </c:bar3DChart>
      <c:catAx>
        <c:axId val="7527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9032"/>
        <c:crosses val="autoZero"/>
        <c:auto val="1"/>
        <c:lblAlgn val="ctr"/>
        <c:lblOffset val="100"/>
        <c:noMultiLvlLbl val="0"/>
      </c:catAx>
      <c:valAx>
        <c:axId val="752719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8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Prove INVALSI classi</a:t>
            </a:r>
            <a:r>
              <a:rPr lang="it-IT" sz="1200" baseline="0"/>
              <a:t> 5</a:t>
            </a:r>
            <a:r>
              <a:rPr lang="it-IT" sz="1200" baseline="30000"/>
              <a:t>e</a:t>
            </a:r>
            <a:r>
              <a:rPr lang="it-IT" sz="1200" baseline="0"/>
              <a:t> Primaria</a:t>
            </a:r>
          </a:p>
          <a:p>
            <a:pPr>
              <a:defRPr sz="1200"/>
            </a:pPr>
            <a:r>
              <a:rPr lang="it-IT" sz="1200" b="1" baseline="0"/>
              <a:t>ITALIANO</a:t>
            </a:r>
            <a:endParaRPr lang="it-IT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'5^italiano'!$B$9</c:f>
              <c:strCache>
                <c:ptCount val="1"/>
                <c:pt idx="0">
                  <c:v>Studenti categoria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'5^italiano'!$A$10:$A$13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'5^italiano'!$B$10:$B$13</c:f>
              <c:numCache>
                <c:formatCode>0.0%</c:formatCode>
                <c:ptCount val="4"/>
                <c:pt idx="0">
                  <c:v>0.29299999999999998</c:v>
                </c:pt>
                <c:pt idx="1">
                  <c:v>0.24399999999999999</c:v>
                </c:pt>
                <c:pt idx="2">
                  <c:v>0.255</c:v>
                </c:pt>
                <c:pt idx="3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3-487F-8933-F59CBBD05F76}"/>
            </c:ext>
          </c:extLst>
        </c:ser>
        <c:ser>
          <c:idx val="1"/>
          <c:order val="1"/>
          <c:tx>
            <c:strRef>
              <c:f>'5^italiano'!$C$9</c:f>
              <c:strCache>
                <c:ptCount val="1"/>
                <c:pt idx="0">
                  <c:v>Studenti categoria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'5^italiano'!$A$10:$A$13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'5^italiano'!$C$10:$C$13</c:f>
              <c:numCache>
                <c:formatCode>0.0%</c:formatCode>
                <c:ptCount val="4"/>
                <c:pt idx="0">
                  <c:v>0.16</c:v>
                </c:pt>
                <c:pt idx="1">
                  <c:v>0.22500000000000001</c:v>
                </c:pt>
                <c:pt idx="2">
                  <c:v>0.21099999999999999</c:v>
                </c:pt>
                <c:pt idx="3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53-487F-8933-F59CBBD05F76}"/>
            </c:ext>
          </c:extLst>
        </c:ser>
        <c:ser>
          <c:idx val="2"/>
          <c:order val="2"/>
          <c:tx>
            <c:strRef>
              <c:f>'5^italiano'!$D$9</c:f>
              <c:strCache>
                <c:ptCount val="1"/>
                <c:pt idx="0">
                  <c:v>Studenti categoria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'5^italiano'!$A$10:$A$13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'5^italiano'!$D$10:$D$13</c:f>
              <c:numCache>
                <c:formatCode>0.0%</c:formatCode>
                <c:ptCount val="4"/>
                <c:pt idx="0">
                  <c:v>0.16</c:v>
                </c:pt>
                <c:pt idx="1">
                  <c:v>0.114</c:v>
                </c:pt>
                <c:pt idx="2">
                  <c:v>0.11700000000000001</c:v>
                </c:pt>
                <c:pt idx="3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53-487F-8933-F59CBBD05F76}"/>
            </c:ext>
          </c:extLst>
        </c:ser>
        <c:ser>
          <c:idx val="3"/>
          <c:order val="3"/>
          <c:tx>
            <c:strRef>
              <c:f>'5^italiano'!$E$9</c:f>
              <c:strCache>
                <c:ptCount val="1"/>
                <c:pt idx="0">
                  <c:v>Studenti categoria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'5^italiano'!$A$10:$A$13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'5^italiano'!$E$10:$E$13</c:f>
              <c:numCache>
                <c:formatCode>0.0%</c:formatCode>
                <c:ptCount val="4"/>
                <c:pt idx="0">
                  <c:v>0.16</c:v>
                </c:pt>
                <c:pt idx="1">
                  <c:v>0.20100000000000001</c:v>
                </c:pt>
                <c:pt idx="2">
                  <c:v>0.17299999999999999</c:v>
                </c:pt>
                <c:pt idx="3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53-487F-8933-F59CBBD05F76}"/>
            </c:ext>
          </c:extLst>
        </c:ser>
        <c:ser>
          <c:idx val="4"/>
          <c:order val="4"/>
          <c:tx>
            <c:strRef>
              <c:f>'5^italiano'!$F$9</c:f>
              <c:strCache>
                <c:ptCount val="1"/>
                <c:pt idx="0">
                  <c:v>Studenti categoria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'5^italiano'!$A$10:$A$13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'5^italiano'!$F$10:$F$13</c:f>
              <c:numCache>
                <c:formatCode>0.0%</c:formatCode>
                <c:ptCount val="4"/>
                <c:pt idx="0">
                  <c:v>0.22700000000000001</c:v>
                </c:pt>
                <c:pt idx="1">
                  <c:v>0.215</c:v>
                </c:pt>
                <c:pt idx="2">
                  <c:v>0.24399999999999999</c:v>
                </c:pt>
                <c:pt idx="3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53-487F-8933-F59CBBD05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718704"/>
        <c:axId val="752719032"/>
        <c:axId val="0"/>
      </c:bar3DChart>
      <c:catAx>
        <c:axId val="7527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9032"/>
        <c:crosses val="autoZero"/>
        <c:auto val="1"/>
        <c:lblAlgn val="ctr"/>
        <c:lblOffset val="100"/>
        <c:noMultiLvlLbl val="0"/>
      </c:catAx>
      <c:valAx>
        <c:axId val="752719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8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Prove INVALSI classi</a:t>
            </a:r>
            <a:r>
              <a:rPr lang="it-IT" sz="1200" baseline="0"/>
              <a:t> 5</a:t>
            </a:r>
            <a:r>
              <a:rPr lang="it-IT" sz="1200" baseline="30000"/>
              <a:t>e</a:t>
            </a:r>
            <a:r>
              <a:rPr lang="it-IT" sz="1200" baseline="0"/>
              <a:t> Primaria</a:t>
            </a:r>
          </a:p>
          <a:p>
            <a:pPr>
              <a:defRPr sz="1200"/>
            </a:pPr>
            <a:r>
              <a:rPr lang="it-IT" sz="1200" b="1" baseline="0"/>
              <a:t>MATEMATICA</a:t>
            </a:r>
            <a:endParaRPr lang="it-IT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'5^matematica'!$B$9</c:f>
              <c:strCache>
                <c:ptCount val="1"/>
                <c:pt idx="0">
                  <c:v>Studenti categoria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'5^matematica'!$A$10:$A$13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'5^matematica'!$B$10:$B$13</c:f>
              <c:numCache>
                <c:formatCode>0.0%</c:formatCode>
                <c:ptCount val="4"/>
                <c:pt idx="0">
                  <c:v>0.442</c:v>
                </c:pt>
                <c:pt idx="1">
                  <c:v>0.39200000000000002</c:v>
                </c:pt>
                <c:pt idx="2">
                  <c:v>0.39600000000000002</c:v>
                </c:pt>
                <c:pt idx="3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9-4D9A-9DD2-D60F798A7D94}"/>
            </c:ext>
          </c:extLst>
        </c:ser>
        <c:ser>
          <c:idx val="1"/>
          <c:order val="1"/>
          <c:tx>
            <c:strRef>
              <c:f>'5^matematica'!$C$9</c:f>
              <c:strCache>
                <c:ptCount val="1"/>
                <c:pt idx="0">
                  <c:v>Studenti categoria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'5^matematica'!$A$10:$A$13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'5^matematica'!$C$10:$C$13</c:f>
              <c:numCache>
                <c:formatCode>0.0%</c:formatCode>
                <c:ptCount val="4"/>
                <c:pt idx="0">
                  <c:v>5.1999999999999998E-2</c:v>
                </c:pt>
                <c:pt idx="1">
                  <c:v>0.129</c:v>
                </c:pt>
                <c:pt idx="2">
                  <c:v>0.111</c:v>
                </c:pt>
                <c:pt idx="3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89-4D9A-9DD2-D60F798A7D94}"/>
            </c:ext>
          </c:extLst>
        </c:ser>
        <c:ser>
          <c:idx val="2"/>
          <c:order val="2"/>
          <c:tx>
            <c:strRef>
              <c:f>'5^matematica'!$D$9</c:f>
              <c:strCache>
                <c:ptCount val="1"/>
                <c:pt idx="0">
                  <c:v>Studenti categoria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'5^matematica'!$A$10:$A$13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'5^matematica'!$D$10:$D$13</c:f>
              <c:numCache>
                <c:formatCode>0.0%</c:formatCode>
                <c:ptCount val="4"/>
                <c:pt idx="0">
                  <c:v>7.8E-2</c:v>
                </c:pt>
                <c:pt idx="1">
                  <c:v>9.0999999999999998E-2</c:v>
                </c:pt>
                <c:pt idx="2">
                  <c:v>0.105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89-4D9A-9DD2-D60F798A7D94}"/>
            </c:ext>
          </c:extLst>
        </c:ser>
        <c:ser>
          <c:idx val="3"/>
          <c:order val="3"/>
          <c:tx>
            <c:strRef>
              <c:f>'5^matematica'!$E$9</c:f>
              <c:strCache>
                <c:ptCount val="1"/>
                <c:pt idx="0">
                  <c:v>Studenti categoria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'5^matematica'!$A$10:$A$13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'5^matematica'!$E$10:$E$13</c:f>
              <c:numCache>
                <c:formatCode>0.0%</c:formatCode>
                <c:ptCount val="4"/>
                <c:pt idx="0">
                  <c:v>5.1999999999999998E-2</c:v>
                </c:pt>
                <c:pt idx="1">
                  <c:v>6.9000000000000006E-2</c:v>
                </c:pt>
                <c:pt idx="2">
                  <c:v>5.8000000000000003E-2</c:v>
                </c:pt>
                <c:pt idx="3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89-4D9A-9DD2-D60F798A7D94}"/>
            </c:ext>
          </c:extLst>
        </c:ser>
        <c:ser>
          <c:idx val="4"/>
          <c:order val="4"/>
          <c:tx>
            <c:strRef>
              <c:f>'5^matematica'!$F$9</c:f>
              <c:strCache>
                <c:ptCount val="1"/>
                <c:pt idx="0">
                  <c:v>Studenti categoria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'5^matematica'!$A$10:$A$13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'5^matematica'!$F$10:$F$13</c:f>
              <c:numCache>
                <c:formatCode>0.0%</c:formatCode>
                <c:ptCount val="4"/>
                <c:pt idx="0">
                  <c:v>0.377</c:v>
                </c:pt>
                <c:pt idx="1">
                  <c:v>0.32</c:v>
                </c:pt>
                <c:pt idx="2">
                  <c:v>0.33100000000000002</c:v>
                </c:pt>
                <c:pt idx="3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89-4D9A-9DD2-D60F798A7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718704"/>
        <c:axId val="752719032"/>
        <c:axId val="0"/>
      </c:bar3DChart>
      <c:catAx>
        <c:axId val="7527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9032"/>
        <c:crosses val="autoZero"/>
        <c:auto val="1"/>
        <c:lblAlgn val="ctr"/>
        <c:lblOffset val="100"/>
        <c:noMultiLvlLbl val="0"/>
      </c:catAx>
      <c:valAx>
        <c:axId val="752719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8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Prove INVALSI classi</a:t>
            </a:r>
            <a:r>
              <a:rPr lang="it-IT" sz="1200" baseline="0"/>
              <a:t> 5</a:t>
            </a:r>
            <a:r>
              <a:rPr lang="it-IT" sz="1200" baseline="30000"/>
              <a:t>e</a:t>
            </a:r>
            <a:r>
              <a:rPr lang="it-IT" sz="1200" baseline="0"/>
              <a:t> Primaria</a:t>
            </a:r>
          </a:p>
          <a:p>
            <a:pPr>
              <a:defRPr sz="1200"/>
            </a:pPr>
            <a:r>
              <a:rPr lang="it-IT" sz="1200" b="1" baseline="0"/>
              <a:t>INGLESE</a:t>
            </a:r>
            <a:endParaRPr lang="it-IT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'5^inglese'!$E$9</c:f>
              <c:strCache>
                <c:ptCount val="1"/>
                <c:pt idx="0">
                  <c:v>Studenti livello pre 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('5^inglese'!$A$6,'5^inglese'!$C$4)</c:f>
              <c:strCache>
                <c:ptCount val="2"/>
                <c:pt idx="0">
                  <c:v>Prova di Inglese Reading</c:v>
                </c:pt>
                <c:pt idx="1">
                  <c:v>Prova di Inglese Listening</c:v>
                </c:pt>
              </c:strCache>
            </c:strRef>
          </c:cat>
          <c:val>
            <c:numRef>
              <c:f>('5^inglese'!$F$9,'5^inglese'!$F$11)</c:f>
              <c:numCache>
                <c:formatCode>0.0%</c:formatCode>
                <c:ptCount val="2"/>
                <c:pt idx="0">
                  <c:v>0.127</c:v>
                </c:pt>
                <c:pt idx="1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0-4D9C-AFF4-6E0B6DA22FE5}"/>
            </c:ext>
          </c:extLst>
        </c:ser>
        <c:ser>
          <c:idx val="1"/>
          <c:order val="1"/>
          <c:tx>
            <c:strRef>
              <c:f>'5^inglese'!$E$10</c:f>
              <c:strCache>
                <c:ptCount val="1"/>
                <c:pt idx="0">
                  <c:v>Studenti livello 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('5^inglese'!$A$6,'5^inglese'!$C$4)</c:f>
              <c:strCache>
                <c:ptCount val="2"/>
                <c:pt idx="0">
                  <c:v>Prova di Inglese Reading</c:v>
                </c:pt>
                <c:pt idx="1">
                  <c:v>Prova di Inglese Listening</c:v>
                </c:pt>
              </c:strCache>
            </c:strRef>
          </c:cat>
          <c:val>
            <c:numRef>
              <c:f>('5^inglese'!$F$10,'5^inglese'!$F$12)</c:f>
              <c:numCache>
                <c:formatCode>0.0%</c:formatCode>
                <c:ptCount val="2"/>
                <c:pt idx="0">
                  <c:v>0.87400000000000011</c:v>
                </c:pt>
                <c:pt idx="1">
                  <c:v>0.72200000000000009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30-4D9C-AFF4-6E0B6DA22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718704"/>
        <c:axId val="752719032"/>
        <c:axId val="0"/>
      </c:bar3DChart>
      <c:catAx>
        <c:axId val="7527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9032"/>
        <c:crosses val="autoZero"/>
        <c:auto val="1"/>
        <c:lblAlgn val="ctr"/>
        <c:lblOffset val="100"/>
        <c:noMultiLvlLbl val="0"/>
      </c:catAx>
      <c:valAx>
        <c:axId val="752719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8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Prove INVALSI classi</a:t>
            </a:r>
            <a:r>
              <a:rPr lang="it-IT" sz="1200" baseline="0"/>
              <a:t> 3</a:t>
            </a:r>
            <a:r>
              <a:rPr lang="it-IT" sz="1200" baseline="30000"/>
              <a:t>e</a:t>
            </a:r>
            <a:r>
              <a:rPr lang="it-IT" sz="1200" baseline="0"/>
              <a:t> Secondaria primo grado</a:t>
            </a:r>
          </a:p>
          <a:p>
            <a:pPr>
              <a:defRPr sz="1200"/>
            </a:pPr>
            <a:r>
              <a:rPr lang="it-IT" sz="1200" b="1" baseline="0"/>
              <a:t>Italiano</a:t>
            </a:r>
            <a:endParaRPr lang="it-IT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'3^sec_italiano'!$B$14</c:f>
              <c:strCache>
                <c:ptCount val="1"/>
                <c:pt idx="0">
                  <c:v>Studenti
a livello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'3^sec_italiano'!$A$15:$A$18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'3^sec_italiano'!$B$15:$B$18</c:f>
              <c:numCache>
                <c:formatCode>0.0%</c:formatCode>
                <c:ptCount val="4"/>
                <c:pt idx="0">
                  <c:v>0.222</c:v>
                </c:pt>
                <c:pt idx="1">
                  <c:v>0.16400000000000001</c:v>
                </c:pt>
                <c:pt idx="2">
                  <c:v>0.182</c:v>
                </c:pt>
                <c:pt idx="3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B-4AE6-825A-C9B39B8D93EE}"/>
            </c:ext>
          </c:extLst>
        </c:ser>
        <c:ser>
          <c:idx val="1"/>
          <c:order val="1"/>
          <c:tx>
            <c:strRef>
              <c:f>'3^sec_italiano'!$C$14</c:f>
              <c:strCache>
                <c:ptCount val="1"/>
                <c:pt idx="0">
                  <c:v>Studenti
a livello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'3^sec_italiano'!$A$15:$A$18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'3^sec_italiano'!$C$15:$C$18</c:f>
              <c:numCache>
                <c:formatCode>0.0%</c:formatCode>
                <c:ptCount val="4"/>
                <c:pt idx="0">
                  <c:v>0.20699999999999999</c:v>
                </c:pt>
                <c:pt idx="1">
                  <c:v>0.26100000000000001</c:v>
                </c:pt>
                <c:pt idx="2">
                  <c:v>0.26500000000000001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B-4AE6-825A-C9B39B8D93EE}"/>
            </c:ext>
          </c:extLst>
        </c:ser>
        <c:ser>
          <c:idx val="2"/>
          <c:order val="2"/>
          <c:tx>
            <c:strRef>
              <c:f>'3^sec_italiano'!$D$14</c:f>
              <c:strCache>
                <c:ptCount val="1"/>
                <c:pt idx="0">
                  <c:v>Studenti
a livello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'3^sec_italiano'!$A$15:$A$18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'3^sec_italiano'!$D$15:$D$18</c:f>
              <c:numCache>
                <c:formatCode>0.0%</c:formatCode>
                <c:ptCount val="4"/>
                <c:pt idx="0">
                  <c:v>0.30399999999999999</c:v>
                </c:pt>
                <c:pt idx="1">
                  <c:v>0.29799999999999999</c:v>
                </c:pt>
                <c:pt idx="2">
                  <c:v>0.29199999999999998</c:v>
                </c:pt>
                <c:pt idx="3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5B-4AE6-825A-C9B39B8D93EE}"/>
            </c:ext>
          </c:extLst>
        </c:ser>
        <c:ser>
          <c:idx val="3"/>
          <c:order val="3"/>
          <c:tx>
            <c:strRef>
              <c:f>'3^sec_italiano'!$E$14</c:f>
              <c:strCache>
                <c:ptCount val="1"/>
                <c:pt idx="0">
                  <c:v>Studenti
a livello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'3^sec_italiano'!$A$15:$A$18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'3^sec_italiano'!$E$15:$E$18</c:f>
              <c:numCache>
                <c:formatCode>0.0%</c:formatCode>
                <c:ptCount val="4"/>
                <c:pt idx="0">
                  <c:v>0.156</c:v>
                </c:pt>
                <c:pt idx="1">
                  <c:v>0.189</c:v>
                </c:pt>
                <c:pt idx="2">
                  <c:v>0.18099999999999999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5B-4AE6-825A-C9B39B8D93EE}"/>
            </c:ext>
          </c:extLst>
        </c:ser>
        <c:ser>
          <c:idx val="4"/>
          <c:order val="4"/>
          <c:tx>
            <c:strRef>
              <c:f>'3^sec_italiano'!$F$14</c:f>
              <c:strCache>
                <c:ptCount val="1"/>
                <c:pt idx="0">
                  <c:v>Studenti
a livello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'3^sec_italiano'!$A$15:$A$18</c:f>
              <c:strCache>
                <c:ptCount val="4"/>
                <c:pt idx="0">
                  <c:v>FGIC876009</c:v>
                </c:pt>
                <c:pt idx="1">
                  <c:v>Puglia</c:v>
                </c:pt>
                <c:pt idx="2">
                  <c:v>Sud</c:v>
                </c:pt>
                <c:pt idx="3">
                  <c:v>Italia</c:v>
                </c:pt>
              </c:strCache>
            </c:strRef>
          </c:cat>
          <c:val>
            <c:numRef>
              <c:f>'3^sec_italiano'!$F$15:$F$18</c:f>
              <c:numCache>
                <c:formatCode>0.0%</c:formatCode>
                <c:ptCount val="4"/>
                <c:pt idx="0">
                  <c:v>0.111</c:v>
                </c:pt>
                <c:pt idx="1">
                  <c:v>8.6999999999999994E-2</c:v>
                </c:pt>
                <c:pt idx="2">
                  <c:v>0.08</c:v>
                </c:pt>
                <c:pt idx="3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5B-4AE6-825A-C9B39B8D9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2718704"/>
        <c:axId val="752719032"/>
        <c:axId val="0"/>
      </c:bar3DChart>
      <c:catAx>
        <c:axId val="7527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9032"/>
        <c:crosses val="autoZero"/>
        <c:auto val="1"/>
        <c:lblAlgn val="ctr"/>
        <c:lblOffset val="100"/>
        <c:noMultiLvlLbl val="0"/>
      </c:catAx>
      <c:valAx>
        <c:axId val="752719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2718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5901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29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81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17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28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39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011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06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83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25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6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6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61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79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40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54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13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3CBDAB-55ED-4742-B2D3-96403D32B1D3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E61DD9-0853-4512-B863-610C9BF6D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30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RAV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C015368-98E2-4310-8FD9-3CEAD938C5D2}"/>
              </a:ext>
            </a:extLst>
          </p:cNvPr>
          <p:cNvSpPr/>
          <p:nvPr/>
        </p:nvSpPr>
        <p:spPr>
          <a:xfrm>
            <a:off x="2651398" y="15994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i="1" u="sng" dirty="0"/>
              <a:t>LA MISSION DELLA NOSTRA SCUOLA</a:t>
            </a:r>
          </a:p>
        </p:txBody>
      </p:sp>
      <p:pic>
        <p:nvPicPr>
          <p:cNvPr id="5" name="Picture 1412">
            <a:extLst>
              <a:ext uri="{FF2B5EF4-FFF2-40B4-BE49-F238E27FC236}">
                <a16:creationId xmlns:a16="http://schemas.microsoft.com/office/drawing/2014/main" id="{CB01241A-31DE-43A1-BC8F-6F0847364C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62435" y="2040811"/>
            <a:ext cx="5749925" cy="74993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A97A69-6B9D-4B01-8555-7F6BA4CE0DE0}"/>
              </a:ext>
            </a:extLst>
          </p:cNvPr>
          <p:cNvSpPr txBox="1"/>
          <p:nvPr/>
        </p:nvSpPr>
        <p:spPr>
          <a:xfrm>
            <a:off x="1547663" y="2976915"/>
            <a:ext cx="662473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/>
              <a:t>I VALORI DI RIFERIMENTO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/>
              <a:t>Un’idea di studente come soggetto attivo, curioso, che si avvicina ai saperi dei grandi e al mondo della cultura senza paura e sudditanza, ma con spirito critico e aspirazione alla libertà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Un’idea di società inclusiva, solidale, attenta alla tutela dell’ambiente naturale e antropico e alla piena valorizzazione del patrimonio storico e culturale. </a:t>
            </a:r>
          </a:p>
        </p:txBody>
      </p:sp>
    </p:spTree>
    <p:extLst>
      <p:ext uri="{BB962C8B-B14F-4D97-AF65-F5344CB8AC3E}">
        <p14:creationId xmlns:p14="http://schemas.microsoft.com/office/powerpoint/2010/main" val="285737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4B2BF7AB-CC49-407E-B115-38AAD9670B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508011"/>
              </p:ext>
            </p:extLst>
          </p:nvPr>
        </p:nvGraphicFramePr>
        <p:xfrm>
          <a:off x="2286866" y="1639788"/>
          <a:ext cx="4570268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LE PROVE INVALSI</a:t>
            </a:r>
          </a:p>
        </p:txBody>
      </p:sp>
    </p:spTree>
    <p:extLst>
      <p:ext uri="{BB962C8B-B14F-4D97-AF65-F5344CB8AC3E}">
        <p14:creationId xmlns:p14="http://schemas.microsoft.com/office/powerpoint/2010/main" val="392288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F47A7F0-14E0-4661-A9C3-572FF5C90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507182"/>
              </p:ext>
            </p:extLst>
          </p:nvPr>
        </p:nvGraphicFramePr>
        <p:xfrm>
          <a:off x="2286866" y="1639788"/>
          <a:ext cx="4570268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LE PROVE INVALSI</a:t>
            </a:r>
          </a:p>
        </p:txBody>
      </p:sp>
    </p:spTree>
    <p:extLst>
      <p:ext uri="{BB962C8B-B14F-4D97-AF65-F5344CB8AC3E}">
        <p14:creationId xmlns:p14="http://schemas.microsoft.com/office/powerpoint/2010/main" val="275607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B25C22F-FB44-446E-86A9-A12D3FC33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085549"/>
              </p:ext>
            </p:extLst>
          </p:nvPr>
        </p:nvGraphicFramePr>
        <p:xfrm>
          <a:off x="2286866" y="1639788"/>
          <a:ext cx="4570268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LE PROVE INVALSI</a:t>
            </a:r>
          </a:p>
        </p:txBody>
      </p:sp>
    </p:spTree>
    <p:extLst>
      <p:ext uri="{BB962C8B-B14F-4D97-AF65-F5344CB8AC3E}">
        <p14:creationId xmlns:p14="http://schemas.microsoft.com/office/powerpoint/2010/main" val="173679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LE PROVE INVALSI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331AA09E-9062-4C75-9D94-610869E3B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52260"/>
              </p:ext>
            </p:extLst>
          </p:nvPr>
        </p:nvGraphicFramePr>
        <p:xfrm>
          <a:off x="2286866" y="1639788"/>
          <a:ext cx="4570268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63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Gli indici di fragilità nella Scuola Secondaria di primo grado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8281DAB-5F34-4554-9550-AC4BDAA7B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580293"/>
              </p:ext>
            </p:extLst>
          </p:nvPr>
        </p:nvGraphicFramePr>
        <p:xfrm>
          <a:off x="2044824" y="1772816"/>
          <a:ext cx="5486400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71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Gli indici di fragilità nella Scuola Secondaria di primo grado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9902C44-6CF2-4666-81A4-876D84E15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256284"/>
              </p:ext>
            </p:extLst>
          </p:nvPr>
        </p:nvGraphicFramePr>
        <p:xfrm>
          <a:off x="2044824" y="1870447"/>
          <a:ext cx="54864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25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4875FF7-F775-4F81-8A9F-735E45D2B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744389"/>
              </p:ext>
            </p:extLst>
          </p:nvPr>
        </p:nvGraphicFramePr>
        <p:xfrm>
          <a:off x="2044824" y="1870447"/>
          <a:ext cx="5486400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Gli indici di fragilità nella Scuola Secondaria di primo grado</a:t>
            </a:r>
          </a:p>
        </p:txBody>
      </p:sp>
    </p:spTree>
    <p:extLst>
      <p:ext uri="{BB962C8B-B14F-4D97-AF65-F5344CB8AC3E}">
        <p14:creationId xmlns:p14="http://schemas.microsoft.com/office/powerpoint/2010/main" val="187439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Gli indici di fragilità nella Scuola Secondaria di primo grado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3C41BDF5-0652-4C53-BC1F-2AA8F86EA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445138"/>
              </p:ext>
            </p:extLst>
          </p:nvPr>
        </p:nvGraphicFramePr>
        <p:xfrm>
          <a:off x="2044824" y="1870447"/>
          <a:ext cx="54864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64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Gli indici di fragilità nella Scuola Secondaria di primo grado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62B7166-21E3-43DD-806F-9E9AE0C44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179709"/>
              </p:ext>
            </p:extLst>
          </p:nvPr>
        </p:nvGraphicFramePr>
        <p:xfrm>
          <a:off x="2053316" y="2189224"/>
          <a:ext cx="5477908" cy="328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070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607D44F-3AC5-47A9-9B1F-694FC910F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167739"/>
              </p:ext>
            </p:extLst>
          </p:nvPr>
        </p:nvGraphicFramePr>
        <p:xfrm>
          <a:off x="2044824" y="1675184"/>
          <a:ext cx="5486400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Gli indici di fragilità nella Scuola Secondaria di primo grado</a:t>
            </a:r>
          </a:p>
        </p:txBody>
      </p:sp>
    </p:spTree>
    <p:extLst>
      <p:ext uri="{BB962C8B-B14F-4D97-AF65-F5344CB8AC3E}">
        <p14:creationId xmlns:p14="http://schemas.microsoft.com/office/powerpoint/2010/main" val="364242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variabilità TRA le classi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A6235A02-541A-C0F1-2C72-A5E4EE8FD0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216678"/>
              </p:ext>
            </p:extLst>
          </p:nvPr>
        </p:nvGraphicFramePr>
        <p:xfrm>
          <a:off x="1716360" y="1647825"/>
          <a:ext cx="60960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753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34AD3102-F2F6-4D61-9F29-61A687187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755569"/>
              </p:ext>
            </p:extLst>
          </p:nvPr>
        </p:nvGraphicFramePr>
        <p:xfrm>
          <a:off x="2047866" y="1675183"/>
          <a:ext cx="5486400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Gli indici di fragilità nella Scuola Secondaria di primo grado</a:t>
            </a:r>
          </a:p>
        </p:txBody>
      </p:sp>
    </p:spTree>
    <p:extLst>
      <p:ext uri="{BB962C8B-B14F-4D97-AF65-F5344CB8AC3E}">
        <p14:creationId xmlns:p14="http://schemas.microsoft.com/office/powerpoint/2010/main" val="3867402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75CBA8F-2DEB-0DF5-C851-81352D9DE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799110"/>
              </p:ext>
            </p:extLst>
          </p:nvPr>
        </p:nvGraphicFramePr>
        <p:xfrm>
          <a:off x="2006363" y="1916831"/>
          <a:ext cx="5563322" cy="333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Gli indici di fragilità nella Scuola Secondaria di primo grado</a:t>
            </a:r>
          </a:p>
        </p:txBody>
      </p:sp>
    </p:spTree>
    <p:extLst>
      <p:ext uri="{BB962C8B-B14F-4D97-AF65-F5344CB8AC3E}">
        <p14:creationId xmlns:p14="http://schemas.microsoft.com/office/powerpoint/2010/main" val="687244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rendimento a distanza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1D0699E-6E6C-4851-BB83-966981F67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960854"/>
              </p:ext>
            </p:extLst>
          </p:nvPr>
        </p:nvGraphicFramePr>
        <p:xfrm>
          <a:off x="1773719" y="1647826"/>
          <a:ext cx="6018931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9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B567105-5155-613C-ACC9-9C50612AA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003954"/>
              </p:ext>
            </p:extLst>
          </p:nvPr>
        </p:nvGraphicFramePr>
        <p:xfrm>
          <a:off x="1728224" y="1612106"/>
          <a:ext cx="6067116" cy="433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rendimento a distanza</a:t>
            </a:r>
          </a:p>
        </p:txBody>
      </p:sp>
    </p:spTree>
    <p:extLst>
      <p:ext uri="{BB962C8B-B14F-4D97-AF65-F5344CB8AC3E}">
        <p14:creationId xmlns:p14="http://schemas.microsoft.com/office/powerpoint/2010/main" val="196366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rendimento a distanza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5EA89D6-21B6-42CB-B3F3-AA3D1583A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432908"/>
              </p:ext>
            </p:extLst>
          </p:nvPr>
        </p:nvGraphicFramePr>
        <p:xfrm>
          <a:off x="1728225" y="1616366"/>
          <a:ext cx="6444176" cy="3805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0557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rendimento a distanza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B221A83C-6FCD-4ECC-A130-698B11362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09208"/>
              </p:ext>
            </p:extLst>
          </p:nvPr>
        </p:nvGraphicFramePr>
        <p:xfrm>
          <a:off x="2238374" y="1185862"/>
          <a:ext cx="5357961" cy="515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8420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rendimento a distanza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A0B9D43B-9F15-4EE2-888F-94C67124A7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517037"/>
              </p:ext>
            </p:extLst>
          </p:nvPr>
        </p:nvGraphicFramePr>
        <p:xfrm>
          <a:off x="1623309" y="1443335"/>
          <a:ext cx="6749193" cy="397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896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3CE50FDA-2A89-4170-85DB-C1F4A2C11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906883"/>
              </p:ext>
            </p:extLst>
          </p:nvPr>
        </p:nvGraphicFramePr>
        <p:xfrm>
          <a:off x="2238375" y="1187449"/>
          <a:ext cx="5360102" cy="514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rendimento a distanza</a:t>
            </a:r>
          </a:p>
        </p:txBody>
      </p:sp>
    </p:spTree>
    <p:extLst>
      <p:ext uri="{BB962C8B-B14F-4D97-AF65-F5344CB8AC3E}">
        <p14:creationId xmlns:p14="http://schemas.microsoft.com/office/powerpoint/2010/main" val="378860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0BB2B6A-9E54-47D5-8F50-9B94AF4F1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350900"/>
              </p:ext>
            </p:extLst>
          </p:nvPr>
        </p:nvGraphicFramePr>
        <p:xfrm>
          <a:off x="1623309" y="1443335"/>
          <a:ext cx="6749193" cy="3966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rendimento a distanza</a:t>
            </a:r>
          </a:p>
        </p:txBody>
      </p:sp>
    </p:spTree>
    <p:extLst>
      <p:ext uri="{BB962C8B-B14F-4D97-AF65-F5344CB8AC3E}">
        <p14:creationId xmlns:p14="http://schemas.microsoft.com/office/powerpoint/2010/main" val="104345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B86FC86-0D6D-4EDC-B313-30B97927E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111405"/>
              </p:ext>
            </p:extLst>
          </p:nvPr>
        </p:nvGraphicFramePr>
        <p:xfrm>
          <a:off x="2238374" y="1188244"/>
          <a:ext cx="5360101" cy="514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rendimento a distanza</a:t>
            </a:r>
          </a:p>
        </p:txBody>
      </p:sp>
    </p:spTree>
    <p:extLst>
      <p:ext uri="{BB962C8B-B14F-4D97-AF65-F5344CB8AC3E}">
        <p14:creationId xmlns:p14="http://schemas.microsoft.com/office/powerpoint/2010/main" val="358313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E8828D3-5C46-6CA5-CD8D-8D1543353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041476"/>
              </p:ext>
            </p:extLst>
          </p:nvPr>
        </p:nvGraphicFramePr>
        <p:xfrm>
          <a:off x="1716360" y="1647825"/>
          <a:ext cx="60960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variabilità TRA le classi</a:t>
            </a:r>
          </a:p>
        </p:txBody>
      </p:sp>
    </p:spTree>
    <p:extLst>
      <p:ext uri="{BB962C8B-B14F-4D97-AF65-F5344CB8AC3E}">
        <p14:creationId xmlns:p14="http://schemas.microsoft.com/office/powerpoint/2010/main" val="178068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FF61605A-B92E-649E-BCB2-94F444DFC3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19685"/>
              </p:ext>
            </p:extLst>
          </p:nvPr>
        </p:nvGraphicFramePr>
        <p:xfrm>
          <a:off x="1716360" y="1647825"/>
          <a:ext cx="60960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ESITI – variabilità TRA le classi</a:t>
            </a:r>
          </a:p>
        </p:txBody>
      </p:sp>
    </p:spTree>
    <p:extLst>
      <p:ext uri="{BB962C8B-B14F-4D97-AF65-F5344CB8AC3E}">
        <p14:creationId xmlns:p14="http://schemas.microsoft.com/office/powerpoint/2010/main" val="47919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LE PROVE INVALSI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B2D4E046-6E27-6624-8EF1-7487E8477A29}"/>
              </a:ext>
            </a:extLst>
          </p:cNvPr>
          <p:cNvGraphicFramePr>
            <a:graphicFrameLocks/>
          </p:cNvGraphicFramePr>
          <p:nvPr/>
        </p:nvGraphicFramePr>
        <p:xfrm>
          <a:off x="2286000" y="1697831"/>
          <a:ext cx="4572000" cy="346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473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93E8D2B0-F499-40F3-B0B8-F09A926A1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135615"/>
              </p:ext>
            </p:extLst>
          </p:nvPr>
        </p:nvGraphicFramePr>
        <p:xfrm>
          <a:off x="2286866" y="1697831"/>
          <a:ext cx="4570268" cy="346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LE PROVE INVALSI</a:t>
            </a:r>
          </a:p>
        </p:txBody>
      </p:sp>
    </p:spTree>
    <p:extLst>
      <p:ext uri="{BB962C8B-B14F-4D97-AF65-F5344CB8AC3E}">
        <p14:creationId xmlns:p14="http://schemas.microsoft.com/office/powerpoint/2010/main" val="175306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C299E51-209A-4DD9-A85C-2339AEFAB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087065"/>
              </p:ext>
            </p:extLst>
          </p:nvPr>
        </p:nvGraphicFramePr>
        <p:xfrm>
          <a:off x="2286866" y="1697831"/>
          <a:ext cx="4570268" cy="346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LE PROVE INVALSI</a:t>
            </a:r>
          </a:p>
        </p:txBody>
      </p:sp>
    </p:spTree>
    <p:extLst>
      <p:ext uri="{BB962C8B-B14F-4D97-AF65-F5344CB8AC3E}">
        <p14:creationId xmlns:p14="http://schemas.microsoft.com/office/powerpoint/2010/main" val="234547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4029003-A83A-448D-83E7-CCB7E658E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202933"/>
              </p:ext>
            </p:extLst>
          </p:nvPr>
        </p:nvGraphicFramePr>
        <p:xfrm>
          <a:off x="2286866" y="1697831"/>
          <a:ext cx="4570268" cy="346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LE PROVE INVALSI</a:t>
            </a:r>
          </a:p>
        </p:txBody>
      </p:sp>
    </p:spTree>
    <p:extLst>
      <p:ext uri="{BB962C8B-B14F-4D97-AF65-F5344CB8AC3E}">
        <p14:creationId xmlns:p14="http://schemas.microsoft.com/office/powerpoint/2010/main" val="346058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77AB03EB-A87E-4C0E-A486-EB41D9F315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986261"/>
              </p:ext>
            </p:extLst>
          </p:nvPr>
        </p:nvGraphicFramePr>
        <p:xfrm>
          <a:off x="2286866" y="1697831"/>
          <a:ext cx="4570268" cy="346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668BF8-48C2-47F4-AB2C-9840FC84B714}"/>
              </a:ext>
            </a:extLst>
          </p:cNvPr>
          <p:cNvSpPr txBox="1"/>
          <p:nvPr/>
        </p:nvSpPr>
        <p:spPr>
          <a:xfrm>
            <a:off x="1223628" y="324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Istituto Comprensivo «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Tommasone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-Alighieri»</a:t>
            </a:r>
          </a:p>
          <a:p>
            <a:pPr algn="ctr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RAV 2022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29B135-B16D-4F62-AE0C-68FE20FA71CE}"/>
              </a:ext>
            </a:extLst>
          </p:cNvPr>
          <p:cNvSpPr txBox="1"/>
          <p:nvPr/>
        </p:nvSpPr>
        <p:spPr>
          <a:xfrm>
            <a:off x="1043608" y="62068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/>
              <a:t>LE PROVE INVALSI</a:t>
            </a:r>
          </a:p>
        </p:txBody>
      </p:sp>
    </p:spTree>
    <p:extLst>
      <p:ext uri="{BB962C8B-B14F-4D97-AF65-F5344CB8AC3E}">
        <p14:creationId xmlns:p14="http://schemas.microsoft.com/office/powerpoint/2010/main" val="3083097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9232</TotalTime>
  <Words>841</Words>
  <Application>Microsoft Office PowerPoint</Application>
  <PresentationFormat>Presentazione su schermo (4:3)</PresentationFormat>
  <Paragraphs>152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Times New Roman</vt:lpstr>
      <vt:lpstr>Parallasse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Stefano Conte</cp:lastModifiedBy>
  <cp:revision>223</cp:revision>
  <dcterms:created xsi:type="dcterms:W3CDTF">2016-06-30T12:30:46Z</dcterms:created>
  <dcterms:modified xsi:type="dcterms:W3CDTF">2022-12-01T23:24:41Z</dcterms:modified>
</cp:coreProperties>
</file>