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378" r:id="rId2"/>
    <p:sldId id="426" r:id="rId3"/>
    <p:sldId id="401" r:id="rId4"/>
    <p:sldId id="404" r:id="rId5"/>
    <p:sldId id="403" r:id="rId6"/>
    <p:sldId id="405" r:id="rId7"/>
    <p:sldId id="427" r:id="rId8"/>
    <p:sldId id="428" r:id="rId9"/>
    <p:sldId id="429" r:id="rId10"/>
    <p:sldId id="408" r:id="rId11"/>
    <p:sldId id="409" r:id="rId12"/>
    <p:sldId id="410" r:id="rId13"/>
    <p:sldId id="411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7422"/>
    <a:srgbClr val="7B9E2E"/>
    <a:srgbClr val="93BC36"/>
    <a:srgbClr val="95BF37"/>
    <a:srgbClr val="9EC840"/>
    <a:srgbClr val="A0C943"/>
    <a:srgbClr val="AACF59"/>
    <a:srgbClr val="FF7C80"/>
    <a:srgbClr val="0A8C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Stile scuro 2 - Colore 5/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002" autoAdjust="0"/>
  </p:normalViewPr>
  <p:slideViewPr>
    <p:cSldViewPr>
      <p:cViewPr varScale="1">
        <p:scale>
          <a:sx n="103" d="100"/>
          <a:sy n="103" d="100"/>
        </p:scale>
        <p:origin x="177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FD3CBDAB-55ED-4742-B2D3-96403D32B1D3}" type="datetimeFigureOut">
              <a:rPr lang="it-IT" smtClean="0"/>
              <a:t>30/11/2022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45901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30/11/2022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5295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30/11/2022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58111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30/11/2022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31722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30/11/2022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0285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30/11/2022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943971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30/11/2022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70113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30/11/2022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70660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30/11/2022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4836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FD3CBDAB-55ED-4742-B2D3-96403D32B1D3}" type="datetimeFigureOut">
              <a:rPr lang="it-IT" smtClean="0"/>
              <a:t>30/11/2022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7259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30/11/2022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366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30/11/2022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760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30/11/2022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3616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30/11/2022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8795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30/11/2022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0401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30/11/2022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5546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CBDAB-55ED-4742-B2D3-96403D32B1D3}" type="datetimeFigureOut">
              <a:rPr lang="it-IT" smtClean="0"/>
              <a:t>30/11/2022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8138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D3CBDAB-55ED-4742-B2D3-96403D32B1D3}" type="datetimeFigureOut">
              <a:rPr lang="it-IT" smtClean="0"/>
              <a:t>30/11/2022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2E61DD9-0853-4512-B863-610C9BF6D64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2302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5F668BF8-48C2-47F4-AB2C-9840FC84B714}"/>
              </a:ext>
            </a:extLst>
          </p:cNvPr>
          <p:cNvSpPr txBox="1"/>
          <p:nvPr/>
        </p:nvSpPr>
        <p:spPr>
          <a:xfrm>
            <a:off x="1223628" y="32486"/>
            <a:ext cx="7128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</a:t>
            </a:r>
            <a:r>
              <a:rPr lang="it-IT" sz="14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Tommasone</a:t>
            </a:r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-Alighieri»</a:t>
            </a:r>
          </a:p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RAV 2022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A729B135-B16D-4F62-AE0C-68FE20FA71CE}"/>
              </a:ext>
            </a:extLst>
          </p:cNvPr>
          <p:cNvSpPr txBox="1"/>
          <p:nvPr/>
        </p:nvSpPr>
        <p:spPr>
          <a:xfrm>
            <a:off x="1043608" y="620688"/>
            <a:ext cx="74888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 b="1" i="1" u="sng" dirty="0"/>
              <a:t>Piano di Miglioramento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5C015368-98E2-4310-8FD9-3CEAD938C5D2}"/>
              </a:ext>
            </a:extLst>
          </p:cNvPr>
          <p:cNvSpPr/>
          <p:nvPr/>
        </p:nvSpPr>
        <p:spPr>
          <a:xfrm>
            <a:off x="2651398" y="1599471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it-IT" i="1" u="sng" dirty="0"/>
              <a:t>LA MISSION DELLA NOSTRA SCUOLA</a:t>
            </a:r>
          </a:p>
        </p:txBody>
      </p:sp>
      <p:pic>
        <p:nvPicPr>
          <p:cNvPr id="5" name="Picture 1412">
            <a:extLst>
              <a:ext uri="{FF2B5EF4-FFF2-40B4-BE49-F238E27FC236}">
                <a16:creationId xmlns:a16="http://schemas.microsoft.com/office/drawing/2014/main" id="{CB01241A-31DE-43A1-BC8F-6F0847364CB7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062435" y="2040811"/>
            <a:ext cx="5749925" cy="749935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98A97A69-6B9D-4B01-8555-7F6BA4CE0DE0}"/>
              </a:ext>
            </a:extLst>
          </p:cNvPr>
          <p:cNvSpPr txBox="1"/>
          <p:nvPr/>
        </p:nvSpPr>
        <p:spPr>
          <a:xfrm>
            <a:off x="1547663" y="2976915"/>
            <a:ext cx="6624737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u="sng" dirty="0"/>
              <a:t>I VALORI DI RIFERIMENTO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dirty="0"/>
              <a:t>Un’idea di studente come soggetto attivo, curioso, che si avvicina ai saperi dei grandi e al mondo della cultura senza paura e sudditanza, ma con spirito critico e aspirazione alla libertà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Un’idea di società inclusiva, solidale, attenta alla tutela dell’ambiente naturale e antropico e alla piena valorizzazione del patrimonio storico e culturale. </a:t>
            </a:r>
          </a:p>
        </p:txBody>
      </p:sp>
    </p:spTree>
    <p:extLst>
      <p:ext uri="{BB962C8B-B14F-4D97-AF65-F5344CB8AC3E}">
        <p14:creationId xmlns:p14="http://schemas.microsoft.com/office/powerpoint/2010/main" val="28573714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A729B135-B16D-4F62-AE0C-68FE20FA71CE}"/>
              </a:ext>
            </a:extLst>
          </p:cNvPr>
          <p:cNvSpPr txBox="1"/>
          <p:nvPr/>
        </p:nvSpPr>
        <p:spPr>
          <a:xfrm>
            <a:off x="827584" y="476672"/>
            <a:ext cx="7488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i="1" u="sng" dirty="0"/>
              <a:t>OBIETTIVI DESUNTI DAL RAPPORTO DI AUTOVALUTAZIONE</a:t>
            </a:r>
            <a:endParaRPr lang="it-IT" sz="1600" b="1" i="1" u="sng" dirty="0"/>
          </a:p>
        </p:txBody>
      </p:sp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380FBE6A-4AC2-4BA4-A064-6CE3D57894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1315503"/>
              </p:ext>
            </p:extLst>
          </p:nvPr>
        </p:nvGraphicFramePr>
        <p:xfrm>
          <a:off x="1043608" y="1583680"/>
          <a:ext cx="7848872" cy="2280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3503053715"/>
                    </a:ext>
                  </a:extLst>
                </a:gridCol>
                <a:gridCol w="6048672">
                  <a:extLst>
                    <a:ext uri="{9D8B030D-6E8A-4147-A177-3AD203B41FA5}">
                      <a16:colId xmlns:a16="http://schemas.microsoft.com/office/drawing/2014/main" val="2930417897"/>
                    </a:ext>
                  </a:extLst>
                </a:gridCol>
              </a:tblGrid>
              <a:tr h="378832">
                <a:tc>
                  <a:txBody>
                    <a:bodyPr/>
                    <a:lstStyle/>
                    <a:p>
                      <a:pPr algn="ctr"/>
                      <a:r>
                        <a:rPr lang="it-IT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AREA DI PROCESSO</a:t>
                      </a:r>
                      <a:endParaRPr lang="it-IT" sz="1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DESCRIZIONE DELL’OBIETTIVO DI PROCESSO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296052"/>
                  </a:ext>
                </a:extLst>
              </a:tr>
              <a:tr h="1061224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Curricolo, progettazione e valutazione</a:t>
                      </a:r>
                      <a:endParaRPr lang="it-IT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it-IT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Progettare prove standardizzate interne per classi parallele e costruire comuni strumenti formalizzati di rilevazione delle competenze.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06863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Inclusione e differenziazione</a:t>
                      </a:r>
                      <a:endParaRPr lang="it-IT" sz="16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it-IT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Implementare una didattica inclusiva per rispondere alle esigenze degli alunni con bisogni educativi speciali.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4409294"/>
                  </a:ext>
                </a:extLst>
              </a:tr>
            </a:tbl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E4607E7C-3360-41E9-9D91-25664DE8C601}"/>
              </a:ext>
            </a:extLst>
          </p:cNvPr>
          <p:cNvSpPr txBox="1"/>
          <p:nvPr/>
        </p:nvSpPr>
        <p:spPr>
          <a:xfrm>
            <a:off x="1043608" y="32486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«Tommasone-Alighieri»</a:t>
            </a:r>
          </a:p>
        </p:txBody>
      </p:sp>
    </p:spTree>
    <p:extLst>
      <p:ext uri="{BB962C8B-B14F-4D97-AF65-F5344CB8AC3E}">
        <p14:creationId xmlns:p14="http://schemas.microsoft.com/office/powerpoint/2010/main" val="16327205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A729B135-B16D-4F62-AE0C-68FE20FA71CE}"/>
              </a:ext>
            </a:extLst>
          </p:cNvPr>
          <p:cNvSpPr txBox="1"/>
          <p:nvPr/>
        </p:nvSpPr>
        <p:spPr>
          <a:xfrm>
            <a:off x="827584" y="476672"/>
            <a:ext cx="7488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i="1" u="sng" dirty="0"/>
              <a:t>OBIETTIVI DESUNTI DAL RAPPORTO DI AUTOVALUTAZIONE</a:t>
            </a:r>
            <a:endParaRPr lang="it-IT" sz="1600" b="1" i="1" u="sng" dirty="0"/>
          </a:p>
        </p:txBody>
      </p:sp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380FBE6A-4AC2-4BA4-A064-6CE3D57894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0513660"/>
              </p:ext>
            </p:extLst>
          </p:nvPr>
        </p:nvGraphicFramePr>
        <p:xfrm>
          <a:off x="1043608" y="1583451"/>
          <a:ext cx="7848872" cy="2621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>
                  <a:extLst>
                    <a:ext uri="{9D8B030D-6E8A-4147-A177-3AD203B41FA5}">
                      <a16:colId xmlns:a16="http://schemas.microsoft.com/office/drawing/2014/main" val="3503053715"/>
                    </a:ext>
                  </a:extLst>
                </a:gridCol>
                <a:gridCol w="6192688">
                  <a:extLst>
                    <a:ext uri="{9D8B030D-6E8A-4147-A177-3AD203B41FA5}">
                      <a16:colId xmlns:a16="http://schemas.microsoft.com/office/drawing/2014/main" val="29304178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AREA DI PROCESSO</a:t>
                      </a:r>
                      <a:endParaRPr lang="it-IT" sz="1400" dirty="0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DESCRIZIONE DELL’OBIETTIVO DI PROCESSO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296052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eaLnBrk="0" hangingPunct="0"/>
                      <a:r>
                        <a:rPr lang="it-IT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Continuità e orientamento</a:t>
                      </a:r>
                      <a:endParaRPr lang="it-IT" sz="1600" dirty="0">
                        <a:effectLst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eaLnBrk="0" hangingPunct="0">
                        <a:buFont typeface="Arial" panose="020B0604020202020204" pitchFamily="34" charset="0"/>
                        <a:buChar char="•"/>
                      </a:pPr>
                      <a:r>
                        <a:rPr lang="it-IT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Sviluppare negli alunni un metodo di lavoro che consenta loro di apprendere in autonomia.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060981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it-IT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it-IT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Sviluppare negli alunni forme di consapevolezza delle proprie potenzialità e dei propri limiti ed educare all'impegno nel portar a termine il lavoro individuale e/o di gruppo.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068633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it-IT" sz="1800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it-IT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Individuare strumenti di analisi per definire in modo appropriato il consiglio orientativo da presentare agli alunni e alle loro famiglie.</a:t>
                      </a:r>
                      <a:endParaRPr lang="it-IT" sz="1600" dirty="0">
                        <a:effectLst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9717948"/>
                  </a:ext>
                </a:extLst>
              </a:tr>
            </a:tbl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E4607E7C-3360-41E9-9D91-25664DE8C601}"/>
              </a:ext>
            </a:extLst>
          </p:cNvPr>
          <p:cNvSpPr txBox="1"/>
          <p:nvPr/>
        </p:nvSpPr>
        <p:spPr>
          <a:xfrm>
            <a:off x="1043608" y="32486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«Tommasone-Alighieri»</a:t>
            </a:r>
          </a:p>
        </p:txBody>
      </p:sp>
    </p:spTree>
    <p:extLst>
      <p:ext uri="{BB962C8B-B14F-4D97-AF65-F5344CB8AC3E}">
        <p14:creationId xmlns:p14="http://schemas.microsoft.com/office/powerpoint/2010/main" val="21203861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A729B135-B16D-4F62-AE0C-68FE20FA71CE}"/>
              </a:ext>
            </a:extLst>
          </p:cNvPr>
          <p:cNvSpPr txBox="1"/>
          <p:nvPr/>
        </p:nvSpPr>
        <p:spPr>
          <a:xfrm>
            <a:off x="827584" y="476672"/>
            <a:ext cx="7488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i="1" u="sng" dirty="0"/>
              <a:t>OBIETTIVI DESUNTI DAL RAPPORTO DI AUTOVALUTAZIONE</a:t>
            </a:r>
            <a:endParaRPr lang="it-IT" sz="1600" b="1" i="1" u="sng" dirty="0"/>
          </a:p>
        </p:txBody>
      </p:sp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380FBE6A-4AC2-4BA4-A064-6CE3D57894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4333544"/>
              </p:ext>
            </p:extLst>
          </p:nvPr>
        </p:nvGraphicFramePr>
        <p:xfrm>
          <a:off x="1043608" y="1583451"/>
          <a:ext cx="7848872" cy="33969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val="3503053715"/>
                    </a:ext>
                  </a:extLst>
                </a:gridCol>
                <a:gridCol w="5832648">
                  <a:extLst>
                    <a:ext uri="{9D8B030D-6E8A-4147-A177-3AD203B41FA5}">
                      <a16:colId xmlns:a16="http://schemas.microsoft.com/office/drawing/2014/main" val="2930417897"/>
                    </a:ext>
                  </a:extLst>
                </a:gridCol>
              </a:tblGrid>
              <a:tr h="608662">
                <a:tc>
                  <a:txBody>
                    <a:bodyPr/>
                    <a:lstStyle/>
                    <a:p>
                      <a:pPr algn="ctr"/>
                      <a:r>
                        <a:rPr lang="it-IT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AREA DI PROCESSO</a:t>
                      </a:r>
                      <a:endParaRPr lang="it-IT" sz="1400" dirty="0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DESCRIZIONE DELL’OBIETTIVO DI PROCESSO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296052"/>
                  </a:ext>
                </a:extLst>
              </a:tr>
              <a:tr h="1014436">
                <a:tc>
                  <a:txBody>
                    <a:bodyPr/>
                    <a:lstStyle/>
                    <a:p>
                      <a:pPr eaLnBrk="0" hangingPunct="0"/>
                      <a:r>
                        <a:rPr lang="it-IT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Orientamento strategico e organizzazione della scuola</a:t>
                      </a:r>
                      <a:endParaRPr lang="it-IT" sz="1600" dirty="0">
                        <a:effectLst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eaLnBrk="0" hangingPunct="0">
                        <a:buFont typeface="Arial" panose="020B0604020202020204" pitchFamily="34" charset="0"/>
                        <a:buChar char="•"/>
                      </a:pPr>
                      <a:r>
                        <a:rPr lang="it-IT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Promuovere la collaborazione tra docenti e incentivare la diffusione di buone pratiche innovative, laboratoriali e collaborative per classi aperte.</a:t>
                      </a:r>
                      <a:endParaRPr lang="it-IT" sz="1600" dirty="0">
                        <a:effectLst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0609810"/>
                  </a:ext>
                </a:extLst>
              </a:tr>
              <a:tr h="786741">
                <a:tc rowSpan="2">
                  <a:txBody>
                    <a:bodyPr/>
                    <a:lstStyle/>
                    <a:p>
                      <a:pPr marL="0" marR="0" lvl="0" indent="0" algn="l" defTabSz="457200" rtl="0" eaLnBrk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Ambiente di apprendimento</a:t>
                      </a:r>
                      <a:endParaRPr lang="it-IT" sz="1600" dirty="0">
                        <a:effectLst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it-IT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Implementare la ricerca-azione su ambienti di apprendimento innovativi con particolare riferimento a quelli digitali.</a:t>
                      </a:r>
                      <a:endParaRPr lang="it-IT" sz="1600" dirty="0">
                        <a:effectLst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9841763"/>
                  </a:ext>
                </a:extLst>
              </a:tr>
              <a:tr h="903313">
                <a:tc vMerge="1">
                  <a:txBody>
                    <a:bodyPr/>
                    <a:lstStyle/>
                    <a:p>
                      <a:pPr marL="0" marR="0" lvl="0" indent="0" algn="l" defTabSz="457200" rtl="0" eaLnBrk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600" dirty="0">
                        <a:effectLst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it-IT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Utilizzare strumentazioni informatiche e piattaforme/linguaggi digitali per veicolare contenuti disciplinari.</a:t>
                      </a:r>
                      <a:endParaRPr lang="it-IT" sz="1600" dirty="0">
                        <a:effectLst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675511"/>
                  </a:ext>
                </a:extLst>
              </a:tr>
            </a:tbl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E4607E7C-3360-41E9-9D91-25664DE8C601}"/>
              </a:ext>
            </a:extLst>
          </p:cNvPr>
          <p:cNvSpPr txBox="1"/>
          <p:nvPr/>
        </p:nvSpPr>
        <p:spPr>
          <a:xfrm>
            <a:off x="1043608" y="32486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«Tommasone-Alighieri»</a:t>
            </a:r>
          </a:p>
        </p:txBody>
      </p:sp>
    </p:spTree>
    <p:extLst>
      <p:ext uri="{BB962C8B-B14F-4D97-AF65-F5344CB8AC3E}">
        <p14:creationId xmlns:p14="http://schemas.microsoft.com/office/powerpoint/2010/main" val="2300050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A729B135-B16D-4F62-AE0C-68FE20FA71CE}"/>
              </a:ext>
            </a:extLst>
          </p:cNvPr>
          <p:cNvSpPr txBox="1"/>
          <p:nvPr/>
        </p:nvSpPr>
        <p:spPr>
          <a:xfrm>
            <a:off x="827584" y="476672"/>
            <a:ext cx="7488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i="1" u="sng" dirty="0"/>
              <a:t>OBIETTIVI DESUNTI DAL RAPPORTO DI AUTOVALUTAZIONE</a:t>
            </a:r>
            <a:endParaRPr lang="it-IT" sz="1600" b="1" i="1" u="sng" dirty="0"/>
          </a:p>
        </p:txBody>
      </p:sp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380FBE6A-4AC2-4BA4-A064-6CE3D57894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0240056"/>
              </p:ext>
            </p:extLst>
          </p:nvPr>
        </p:nvGraphicFramePr>
        <p:xfrm>
          <a:off x="1043608" y="1583451"/>
          <a:ext cx="7848872" cy="25399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val="3503053715"/>
                    </a:ext>
                  </a:extLst>
                </a:gridCol>
                <a:gridCol w="5832648">
                  <a:extLst>
                    <a:ext uri="{9D8B030D-6E8A-4147-A177-3AD203B41FA5}">
                      <a16:colId xmlns:a16="http://schemas.microsoft.com/office/drawing/2014/main" val="29304178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t-IT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AREA DI PROCESSO</a:t>
                      </a:r>
                      <a:endParaRPr lang="it-IT" sz="1400" dirty="0"/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DESCRIZIONE DELL’OBIETTIVO DI PROCESSO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296052"/>
                  </a:ext>
                </a:extLst>
              </a:tr>
              <a:tr h="949941">
                <a:tc>
                  <a:txBody>
                    <a:bodyPr/>
                    <a:lstStyle/>
                    <a:p>
                      <a:pPr eaLnBrk="0" hangingPunct="0"/>
                      <a:r>
                        <a:rPr lang="it-IT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Sviluppo e valorizzazione delle risorse umane</a:t>
                      </a:r>
                      <a:endParaRPr lang="it-IT" sz="1600" dirty="0">
                        <a:effectLst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eaLnBrk="0" hangingPunct="0">
                        <a:buFont typeface="Arial" panose="020B0604020202020204" pitchFamily="34" charset="0"/>
                        <a:buChar char="•"/>
                      </a:pPr>
                      <a:r>
                        <a:rPr lang="it-IT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Percorsi di formazione sulla didattica innovativa da condurre verticalmente ai tre ordini di scuola.</a:t>
                      </a:r>
                      <a:endParaRPr lang="it-IT" sz="1600" dirty="0">
                        <a:effectLst/>
                      </a:endParaRP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0609810"/>
                  </a:ext>
                </a:extLst>
              </a:tr>
              <a:tr h="949941">
                <a:tc>
                  <a:txBody>
                    <a:bodyPr/>
                    <a:lstStyle/>
                    <a:p>
                      <a:pPr marL="0" marR="0" lvl="0" indent="0" algn="l" defTabSz="457200" rtl="0" eaLnBrk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Integrazione con il territorio e rapporti con le famiglie</a:t>
                      </a:r>
                      <a:endParaRPr lang="it-IT" sz="1600" dirty="0">
                        <a:effectLst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it-IT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Incrementare la partecipazione delle famiglie alla vita scolastica e favorire il loro coinvolgimento nella promozione di stili di vita sostenibili.</a:t>
                      </a:r>
                      <a:endParaRPr lang="it-IT" sz="1600" dirty="0">
                        <a:effectLst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9841763"/>
                  </a:ext>
                </a:extLst>
              </a:tr>
            </a:tbl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E4607E7C-3360-41E9-9D91-25664DE8C601}"/>
              </a:ext>
            </a:extLst>
          </p:cNvPr>
          <p:cNvSpPr txBox="1"/>
          <p:nvPr/>
        </p:nvSpPr>
        <p:spPr>
          <a:xfrm>
            <a:off x="1043608" y="32486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«Tommasone-Alighieri»</a:t>
            </a:r>
          </a:p>
        </p:txBody>
      </p:sp>
    </p:spTree>
    <p:extLst>
      <p:ext uri="{BB962C8B-B14F-4D97-AF65-F5344CB8AC3E}">
        <p14:creationId xmlns:p14="http://schemas.microsoft.com/office/powerpoint/2010/main" val="600364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4C85C7CF-8175-4330-A2EB-92033F6FAA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3177110"/>
              </p:ext>
            </p:extLst>
          </p:nvPr>
        </p:nvGraphicFramePr>
        <p:xfrm>
          <a:off x="1259632" y="790346"/>
          <a:ext cx="7632849" cy="4616708"/>
        </p:xfrm>
        <a:graphic>
          <a:graphicData uri="http://schemas.openxmlformats.org/drawingml/2006/table">
            <a:tbl>
              <a:tblPr firstRow="1" firstCol="1" bandRow="1"/>
              <a:tblGrid>
                <a:gridCol w="7632849">
                  <a:extLst>
                    <a:ext uri="{9D8B030D-6E8A-4147-A177-3AD203B41FA5}">
                      <a16:colId xmlns:a16="http://schemas.microsoft.com/office/drawing/2014/main" val="1897655508"/>
                    </a:ext>
                  </a:extLst>
                </a:gridCol>
              </a:tblGrid>
              <a:tr h="550422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i="1" u="sng" dirty="0"/>
                        <a:t>OBIETTIVI STRATEGICI NAZIONALI</a:t>
                      </a:r>
                      <a:endParaRPr lang="it-IT" sz="1800" b="1" i="1" u="sng" dirty="0"/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4508462"/>
                  </a:ext>
                </a:extLst>
              </a:tr>
              <a:tr h="173918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400"/>
                        </a:spcAft>
                        <a:buFont typeface="+mj-lt"/>
                        <a:buAutoNum type="arabicPeriod"/>
                      </a:pPr>
                      <a:r>
                        <a:rPr lang="it-IT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Assicurare la direzione unitaria della scuola, promuovendo la partecipazione e la collaborazione tra le diverse componenti della comunità scolastica, con particolare attenzione alla realizzazione del Piano Triennale dell’Offerta Formativa.</a:t>
                      </a:r>
                    </a:p>
                    <a:p>
                      <a:pPr marL="342900" lvl="0" indent="-342900">
                        <a:spcAft>
                          <a:spcPts val="400"/>
                        </a:spcAft>
                        <a:buFont typeface="+mj-lt"/>
                        <a:buAutoNum type="arabicPeriod"/>
                      </a:pPr>
                      <a:r>
                        <a:rPr lang="it-IT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Assicurare il funzionamento generale dell’istituzione scolastica, organizzando le attività secondo criteri di efficienza, efficacia e buon andamento dei servizi.</a:t>
                      </a:r>
                    </a:p>
                    <a:p>
                      <a:pPr marL="342900" lvl="0" indent="-342900">
                        <a:spcAft>
                          <a:spcPts val="400"/>
                        </a:spcAft>
                        <a:buFont typeface="+mj-lt"/>
                        <a:buAutoNum type="arabicPeriod"/>
                      </a:pPr>
                      <a:r>
                        <a:rPr lang="it-IT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Promuovere l’autonomia didattica e organizzativa, di ricerca, sperimentazione e sviluppo, in coerenza con il principio di autonomia delle istituzioni scolastiche.</a:t>
                      </a:r>
                    </a:p>
                    <a:p>
                      <a:pPr marL="342900" lvl="0" indent="-342900">
                        <a:spcAft>
                          <a:spcPts val="400"/>
                        </a:spcAft>
                        <a:buFont typeface="+mj-lt"/>
                        <a:buAutoNum type="arabicPeriod"/>
                      </a:pPr>
                      <a:r>
                        <a:rPr lang="it-IT" sz="18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Promuovere la cultura e la pratica della valutazione come strumento di miglioramento della scuola, anche attraverso la valorizzazione della professionalità dei docenti.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527395097"/>
                  </a:ext>
                </a:extLst>
              </a:tr>
            </a:tbl>
          </a:graphicData>
        </a:graphic>
      </p:graphicFrame>
      <p:sp>
        <p:nvSpPr>
          <p:cNvPr id="3" name="CasellaDiTesto 2">
            <a:extLst>
              <a:ext uri="{FF2B5EF4-FFF2-40B4-BE49-F238E27FC236}">
                <a16:creationId xmlns:a16="http://schemas.microsoft.com/office/drawing/2014/main" id="{8EDE805F-E13A-7B36-2DBE-9857B1ADA6C8}"/>
              </a:ext>
            </a:extLst>
          </p:cNvPr>
          <p:cNvSpPr txBox="1"/>
          <p:nvPr/>
        </p:nvSpPr>
        <p:spPr>
          <a:xfrm>
            <a:off x="1043608" y="20042"/>
            <a:ext cx="71287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</a:t>
            </a:r>
            <a:r>
              <a:rPr lang="it-IT" sz="14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Tommasone</a:t>
            </a:r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-Alighieri»</a:t>
            </a:r>
          </a:p>
          <a:p>
            <a:pPr algn="ctr"/>
            <a:r>
              <a:rPr lang="it-IT" sz="14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PdM</a:t>
            </a:r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2022/25</a:t>
            </a:r>
          </a:p>
        </p:txBody>
      </p:sp>
    </p:spTree>
    <p:extLst>
      <p:ext uri="{BB962C8B-B14F-4D97-AF65-F5344CB8AC3E}">
        <p14:creationId xmlns:p14="http://schemas.microsoft.com/office/powerpoint/2010/main" val="685619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A729B135-B16D-4F62-AE0C-68FE20FA71CE}"/>
              </a:ext>
            </a:extLst>
          </p:cNvPr>
          <p:cNvSpPr txBox="1"/>
          <p:nvPr/>
        </p:nvSpPr>
        <p:spPr>
          <a:xfrm>
            <a:off x="827584" y="389375"/>
            <a:ext cx="7488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i="1" u="sng" dirty="0"/>
              <a:t>OBIETTIVI REGIONALI</a:t>
            </a:r>
            <a:endParaRPr lang="it-IT" sz="1600" b="1" i="1" u="sng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E4607E7C-3360-41E9-9D91-25664DE8C601}"/>
              </a:ext>
            </a:extLst>
          </p:cNvPr>
          <p:cNvSpPr txBox="1"/>
          <p:nvPr/>
        </p:nvSpPr>
        <p:spPr>
          <a:xfrm>
            <a:off x="1043608" y="32486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«Tommasone-Alighieri»</a:t>
            </a:r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4C85C7CF-8175-4330-A2EB-92033F6FAA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32914"/>
              </p:ext>
            </p:extLst>
          </p:nvPr>
        </p:nvGraphicFramePr>
        <p:xfrm>
          <a:off x="1259632" y="790346"/>
          <a:ext cx="7632849" cy="4745614"/>
        </p:xfrm>
        <a:graphic>
          <a:graphicData uri="http://schemas.openxmlformats.org/drawingml/2006/table">
            <a:tbl>
              <a:tblPr firstRow="1" firstCol="1" bandRow="1"/>
              <a:tblGrid>
                <a:gridCol w="432048">
                  <a:extLst>
                    <a:ext uri="{9D8B030D-6E8A-4147-A177-3AD203B41FA5}">
                      <a16:colId xmlns:a16="http://schemas.microsoft.com/office/drawing/2014/main" val="1897655508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837935524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4225687217"/>
                    </a:ext>
                  </a:extLst>
                </a:gridCol>
                <a:gridCol w="2664297">
                  <a:extLst>
                    <a:ext uri="{9D8B030D-6E8A-4147-A177-3AD203B41FA5}">
                      <a16:colId xmlns:a16="http://schemas.microsoft.com/office/drawing/2014/main" val="3285765386"/>
                    </a:ext>
                  </a:extLst>
                </a:gridCol>
              </a:tblGrid>
              <a:tr h="4784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n.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OBIETTIVO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TRAGUARDI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INDICATORI</a:t>
                      </a:r>
                      <a:r>
                        <a:rPr lang="it-IT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4508462"/>
                  </a:ext>
                </a:extLst>
              </a:tr>
              <a:tr h="670971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it-IT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Realizzare iniziative di formazione finalizzate allo sviluppo professionale del personale, quale leva strategica per il miglioramento dei risultati degli studenti.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it-IT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Incremento del personale coinvolto nelle iniziative di formazione.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9388" indent="-179388" algn="just">
                        <a:lnSpc>
                          <a:spcPct val="100000"/>
                        </a:lnSpc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 docenti e ATA partecipanti alle iniziative di formazione </a:t>
                      </a:r>
                    </a:p>
                    <a:p>
                      <a:pPr marL="179388" indent="-179388" algn="just">
                        <a:lnSpc>
                          <a:spcPct val="100000"/>
                        </a:lnSpc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incremento del numero dei partecipanti alle iniziative di formazione, rispetto al precedente anno scolastico.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7395097"/>
                  </a:ext>
                </a:extLst>
              </a:tr>
              <a:tr h="106820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925" marR="186055" indent="4445" algn="just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it-IT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Sviluppo delle azioni realizzate per monitoraggio dei processi e documentazione.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925" marR="186055" indent="4445" algn="just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it-IT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Efficacia delle azioni e ricaduta sugli esiti degli studenti.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830" marR="242570" algn="just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it-IT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N. azioni realizzate/ implementazione delle medesime rispetto al precedente anno scolastico.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76811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81216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A729B135-B16D-4F62-AE0C-68FE20FA71CE}"/>
              </a:ext>
            </a:extLst>
          </p:cNvPr>
          <p:cNvSpPr txBox="1"/>
          <p:nvPr/>
        </p:nvSpPr>
        <p:spPr>
          <a:xfrm>
            <a:off x="827584" y="548680"/>
            <a:ext cx="7488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i="1" u="sng" dirty="0"/>
              <a:t>OBIETTIVI REGIONALI</a:t>
            </a:r>
            <a:endParaRPr lang="it-IT" sz="1600" b="1" i="1" u="sng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E4607E7C-3360-41E9-9D91-25664DE8C601}"/>
              </a:ext>
            </a:extLst>
          </p:cNvPr>
          <p:cNvSpPr txBox="1"/>
          <p:nvPr/>
        </p:nvSpPr>
        <p:spPr>
          <a:xfrm>
            <a:off x="1043608" y="32486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«Tommasone-Alighieri»</a:t>
            </a:r>
          </a:p>
        </p:txBody>
      </p:sp>
      <p:graphicFrame>
        <p:nvGraphicFramePr>
          <p:cNvPr id="4" name="Tabella 3">
            <a:extLst>
              <a:ext uri="{FF2B5EF4-FFF2-40B4-BE49-F238E27FC236}">
                <a16:creationId xmlns:a16="http://schemas.microsoft.com/office/drawing/2014/main" id="{4C85C7CF-8175-4330-A2EB-92033F6FAA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5053498"/>
              </p:ext>
            </p:extLst>
          </p:nvPr>
        </p:nvGraphicFramePr>
        <p:xfrm>
          <a:off x="1331639" y="1052736"/>
          <a:ext cx="7200801" cy="4492744"/>
        </p:xfrm>
        <a:graphic>
          <a:graphicData uri="http://schemas.openxmlformats.org/drawingml/2006/table">
            <a:tbl>
              <a:tblPr firstRow="1" firstCol="1" bandRow="1"/>
              <a:tblGrid>
                <a:gridCol w="303192">
                  <a:extLst>
                    <a:ext uri="{9D8B030D-6E8A-4147-A177-3AD203B41FA5}">
                      <a16:colId xmlns:a16="http://schemas.microsoft.com/office/drawing/2014/main" val="1897655508"/>
                    </a:ext>
                  </a:extLst>
                </a:gridCol>
                <a:gridCol w="1848772">
                  <a:extLst>
                    <a:ext uri="{9D8B030D-6E8A-4147-A177-3AD203B41FA5}">
                      <a16:colId xmlns:a16="http://schemas.microsoft.com/office/drawing/2014/main" val="2837935524"/>
                    </a:ext>
                  </a:extLst>
                </a:gridCol>
                <a:gridCol w="2069196">
                  <a:extLst>
                    <a:ext uri="{9D8B030D-6E8A-4147-A177-3AD203B41FA5}">
                      <a16:colId xmlns:a16="http://schemas.microsoft.com/office/drawing/2014/main" val="4225687217"/>
                    </a:ext>
                  </a:extLst>
                </a:gridCol>
                <a:gridCol w="2979641">
                  <a:extLst>
                    <a:ext uri="{9D8B030D-6E8A-4147-A177-3AD203B41FA5}">
                      <a16:colId xmlns:a16="http://schemas.microsoft.com/office/drawing/2014/main" val="3285765386"/>
                    </a:ext>
                  </a:extLst>
                </a:gridCol>
              </a:tblGrid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n.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OBIETTIVO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TRAGUARDI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INDICATORI</a:t>
                      </a:r>
                      <a:r>
                        <a:rPr lang="it-IT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4508462"/>
                  </a:ext>
                </a:extLst>
              </a:tr>
              <a:tr h="106820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it-IT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Migliorare i risultati nelle prove standardizzate nazionali, con riguardo all'equità degli esiti.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925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it-IT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Riduzione della varianza tra le classi.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1750" marR="31750" indent="4445" algn="just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it-IT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Miglioramento della varianza tra le classi a.s. in corso rispetto alla varianza a. s. precedente; valori della varianza tra le classi almeno in linea con la media nazionale.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1750" marR="31750" indent="4445" algn="just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it-IT" sz="1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6982177"/>
                  </a:ext>
                </a:extLst>
              </a:tr>
              <a:tr h="106820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34925" algn="just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it-IT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Riduzione della percentuale degli alunni collocati nei livelli 1 e 2.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1750" marR="86995" indent="4445" algn="just">
                        <a:lnSpc>
                          <a:spcPct val="100000"/>
                        </a:lnSpc>
                        <a:spcAft>
                          <a:spcPts val="600"/>
                        </a:spcAft>
                      </a:pPr>
                      <a:r>
                        <a:rPr lang="it-IT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Miglioramento percentuali </a:t>
                      </a:r>
                      <a:r>
                        <a:rPr lang="it-IT" sz="18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a.s.</a:t>
                      </a:r>
                      <a:r>
                        <a:rPr lang="it-IT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 corso rispetto alle percentuali a.s. precedente; percentuali degli alunni collocati nei livelli 1 e 2 almeno in linea con le medie nazionali.</a:t>
                      </a:r>
                      <a:endParaRPr lang="it-IT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0237" marR="402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63768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2447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A729B135-B16D-4F62-AE0C-68FE20FA71CE}"/>
              </a:ext>
            </a:extLst>
          </p:cNvPr>
          <p:cNvSpPr txBox="1"/>
          <p:nvPr/>
        </p:nvSpPr>
        <p:spPr>
          <a:xfrm>
            <a:off x="1115616" y="570166"/>
            <a:ext cx="7488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u="sng" dirty="0"/>
              <a:t>PRIORITÀ STRATEGICHE DESUNTE DAL RAPPORTO DI AUTOVALUTAZIONE</a:t>
            </a:r>
          </a:p>
        </p:txBody>
      </p:sp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380FBE6A-4AC2-4BA4-A064-6CE3D57894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7256756"/>
              </p:ext>
            </p:extLst>
          </p:nvPr>
        </p:nvGraphicFramePr>
        <p:xfrm>
          <a:off x="1221656" y="1178416"/>
          <a:ext cx="7670824" cy="28077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9525">
                  <a:extLst>
                    <a:ext uri="{9D8B030D-6E8A-4147-A177-3AD203B41FA5}">
                      <a16:colId xmlns:a16="http://schemas.microsoft.com/office/drawing/2014/main" val="3503053715"/>
                    </a:ext>
                  </a:extLst>
                </a:gridCol>
                <a:gridCol w="2020068">
                  <a:extLst>
                    <a:ext uri="{9D8B030D-6E8A-4147-A177-3AD203B41FA5}">
                      <a16:colId xmlns:a16="http://schemas.microsoft.com/office/drawing/2014/main" val="2930417897"/>
                    </a:ext>
                  </a:extLst>
                </a:gridCol>
                <a:gridCol w="3591231">
                  <a:extLst>
                    <a:ext uri="{9D8B030D-6E8A-4147-A177-3AD203B41FA5}">
                      <a16:colId xmlns:a16="http://schemas.microsoft.com/office/drawing/2014/main" val="2400734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ESITI DEGLI STUDENTI</a:t>
                      </a:r>
                    </a:p>
                  </a:txBody>
                  <a:tcPr anchor="ctr">
                    <a:solidFill>
                      <a:srgbClr val="A0C94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DESCRIZIONE DELLA PRIORITÀ</a:t>
                      </a:r>
                    </a:p>
                  </a:txBody>
                  <a:tcPr anchor="ctr">
                    <a:solidFill>
                      <a:srgbClr val="A0C94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DESCRIZIONE DEL TRAGUARDO</a:t>
                      </a:r>
                    </a:p>
                  </a:txBody>
                  <a:tcPr anchor="ctr">
                    <a:solidFill>
                      <a:srgbClr val="A0C94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296052"/>
                  </a:ext>
                </a:extLst>
              </a:tr>
              <a:tr h="2289618">
                <a:tc>
                  <a:txBody>
                    <a:bodyPr/>
                    <a:lstStyle/>
                    <a:p>
                      <a:r>
                        <a:rPr lang="it-IT" sz="1600" b="1" dirty="0"/>
                        <a:t>Risultati scolastici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1600" dirty="0">
                          <a:solidFill>
                            <a:schemeClr val="tx1"/>
                          </a:solidFill>
                        </a:rPr>
                        <a:t>Perseguimento del successo formativo.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9388" lvl="0" indent="-179388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Ridurre la consistenza percentuale delle fasce basse di valutazione (voto conseguito 5-6) in Italiano, Matematica e Inglese.</a:t>
                      </a:r>
                    </a:p>
                    <a:p>
                      <a:pPr marL="179388" indent="-179388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Mantenere costante o incrementare in percentuale la fascia medio-alta di valutazione (voto 8-10) in Italiano, Matematica e Inglese.</a:t>
                      </a:r>
                      <a:endParaRPr lang="it-IT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50609810"/>
                  </a:ext>
                </a:extLst>
              </a:tr>
            </a:tbl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E4607E7C-3360-41E9-9D91-25664DE8C601}"/>
              </a:ext>
            </a:extLst>
          </p:cNvPr>
          <p:cNvSpPr txBox="1"/>
          <p:nvPr/>
        </p:nvSpPr>
        <p:spPr>
          <a:xfrm>
            <a:off x="1043608" y="32486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«Tommasone-Alighieri»</a:t>
            </a:r>
          </a:p>
        </p:txBody>
      </p:sp>
    </p:spTree>
    <p:extLst>
      <p:ext uri="{BB962C8B-B14F-4D97-AF65-F5344CB8AC3E}">
        <p14:creationId xmlns:p14="http://schemas.microsoft.com/office/powerpoint/2010/main" val="937678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380FBE6A-4AC2-4BA4-A064-6CE3D57894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272110"/>
              </p:ext>
            </p:extLst>
          </p:nvPr>
        </p:nvGraphicFramePr>
        <p:xfrm>
          <a:off x="1221656" y="1196752"/>
          <a:ext cx="7670824" cy="24444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4708">
                  <a:extLst>
                    <a:ext uri="{9D8B030D-6E8A-4147-A177-3AD203B41FA5}">
                      <a16:colId xmlns:a16="http://schemas.microsoft.com/office/drawing/2014/main" val="3503053715"/>
                    </a:ext>
                  </a:extLst>
                </a:gridCol>
                <a:gridCol w="2169702">
                  <a:extLst>
                    <a:ext uri="{9D8B030D-6E8A-4147-A177-3AD203B41FA5}">
                      <a16:colId xmlns:a16="http://schemas.microsoft.com/office/drawing/2014/main" val="2930417897"/>
                    </a:ext>
                  </a:extLst>
                </a:gridCol>
                <a:gridCol w="3516414">
                  <a:extLst>
                    <a:ext uri="{9D8B030D-6E8A-4147-A177-3AD203B41FA5}">
                      <a16:colId xmlns:a16="http://schemas.microsoft.com/office/drawing/2014/main" val="240073406"/>
                    </a:ext>
                  </a:extLst>
                </a:gridCol>
              </a:tblGrid>
              <a:tr h="449942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>
                          <a:solidFill>
                            <a:schemeClr val="bg1"/>
                          </a:solidFill>
                        </a:rPr>
                        <a:t>ESITI DEGLI STUDENTI</a:t>
                      </a:r>
                    </a:p>
                  </a:txBody>
                  <a:tcPr anchor="ctr">
                    <a:solidFill>
                      <a:srgbClr val="93BC3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>
                          <a:solidFill>
                            <a:schemeClr val="bg1"/>
                          </a:solidFill>
                        </a:rPr>
                        <a:t>DESCRIZIONE DELLA PRIORITÀ</a:t>
                      </a:r>
                    </a:p>
                  </a:txBody>
                  <a:tcPr anchor="ctr">
                    <a:solidFill>
                      <a:srgbClr val="93BC3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>
                          <a:solidFill>
                            <a:schemeClr val="bg1"/>
                          </a:solidFill>
                        </a:rPr>
                        <a:t>DESCRIZIONE DEL TRAGUARDO</a:t>
                      </a:r>
                    </a:p>
                  </a:txBody>
                  <a:tcPr anchor="ctr">
                    <a:solidFill>
                      <a:srgbClr val="93BC3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296052"/>
                  </a:ext>
                </a:extLst>
              </a:tr>
              <a:tr h="1926322">
                <a:tc>
                  <a:txBody>
                    <a:bodyPr/>
                    <a:lstStyle/>
                    <a:p>
                      <a:r>
                        <a:rPr lang="it-IT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Risultati nelle prove standardizzate nazionali</a:t>
                      </a:r>
                      <a:endParaRPr lang="it-IT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eaLnBrk="0" hangingPunct="0"/>
                      <a:r>
                        <a:rPr lang="it-IT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Migliorare gli esiti nelle prove INVALSI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it-IT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Ridurre il numero degli alunni collocati nei livelli bassi di valutazione in tutte le classi coinvolte nelle prove.</a:t>
                      </a:r>
                      <a:endParaRPr lang="it-IT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50609810"/>
                  </a:ext>
                </a:extLst>
              </a:tr>
            </a:tbl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E4607E7C-3360-41E9-9D91-25664DE8C601}"/>
              </a:ext>
            </a:extLst>
          </p:cNvPr>
          <p:cNvSpPr txBox="1"/>
          <p:nvPr/>
        </p:nvSpPr>
        <p:spPr>
          <a:xfrm>
            <a:off x="1043608" y="32486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«Tommasone-Alighieri»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FEEA4C44-9237-4F4D-B453-CC48134E9B34}"/>
              </a:ext>
            </a:extLst>
          </p:cNvPr>
          <p:cNvSpPr txBox="1"/>
          <p:nvPr/>
        </p:nvSpPr>
        <p:spPr>
          <a:xfrm>
            <a:off x="1115616" y="562343"/>
            <a:ext cx="7488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u="sng" dirty="0"/>
              <a:t>PRIORITÀ STRATEGICHE DESUNTE DAL RAPPORTO DI AUTOVALUTAZIONE </a:t>
            </a:r>
          </a:p>
        </p:txBody>
      </p:sp>
    </p:spTree>
    <p:extLst>
      <p:ext uri="{BB962C8B-B14F-4D97-AF65-F5344CB8AC3E}">
        <p14:creationId xmlns:p14="http://schemas.microsoft.com/office/powerpoint/2010/main" val="5571801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380FBE6A-4AC2-4BA4-A064-6CE3D57894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2420481"/>
              </p:ext>
            </p:extLst>
          </p:nvPr>
        </p:nvGraphicFramePr>
        <p:xfrm>
          <a:off x="1221656" y="1196752"/>
          <a:ext cx="7670825" cy="47525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4708">
                  <a:extLst>
                    <a:ext uri="{9D8B030D-6E8A-4147-A177-3AD203B41FA5}">
                      <a16:colId xmlns:a16="http://schemas.microsoft.com/office/drawing/2014/main" val="3503053715"/>
                    </a:ext>
                  </a:extLst>
                </a:gridCol>
                <a:gridCol w="1795616">
                  <a:extLst>
                    <a:ext uri="{9D8B030D-6E8A-4147-A177-3AD203B41FA5}">
                      <a16:colId xmlns:a16="http://schemas.microsoft.com/office/drawing/2014/main" val="2930417897"/>
                    </a:ext>
                  </a:extLst>
                </a:gridCol>
                <a:gridCol w="3890501">
                  <a:extLst>
                    <a:ext uri="{9D8B030D-6E8A-4147-A177-3AD203B41FA5}">
                      <a16:colId xmlns:a16="http://schemas.microsoft.com/office/drawing/2014/main" val="240073406"/>
                    </a:ext>
                  </a:extLst>
                </a:gridCol>
              </a:tblGrid>
              <a:tr h="449942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>
                          <a:solidFill>
                            <a:schemeClr val="bg1"/>
                          </a:solidFill>
                        </a:rPr>
                        <a:t>ESITI DEGLI STUDENTI</a:t>
                      </a:r>
                    </a:p>
                  </a:txBody>
                  <a:tcPr anchor="ctr">
                    <a:solidFill>
                      <a:srgbClr val="7B9E2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>
                          <a:solidFill>
                            <a:schemeClr val="bg1"/>
                          </a:solidFill>
                        </a:rPr>
                        <a:t>DESCRIZIONE DELLA PRIORITÀ</a:t>
                      </a:r>
                    </a:p>
                  </a:txBody>
                  <a:tcPr anchor="ctr">
                    <a:solidFill>
                      <a:srgbClr val="7B9E2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>
                          <a:solidFill>
                            <a:schemeClr val="bg1"/>
                          </a:solidFill>
                        </a:rPr>
                        <a:t>DESCRIZIONE DEL TRAGUARDO</a:t>
                      </a:r>
                    </a:p>
                  </a:txBody>
                  <a:tcPr anchor="ctr">
                    <a:solidFill>
                      <a:srgbClr val="7B9E2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296052"/>
                  </a:ext>
                </a:extLst>
              </a:tr>
              <a:tr h="1926322">
                <a:tc rowSpan="2">
                  <a:txBody>
                    <a:bodyPr/>
                    <a:lstStyle/>
                    <a:p>
                      <a:pPr rtl="0" eaLnBrk="1" latinLnBrk="0" hangingPunct="1"/>
                      <a:r>
                        <a:rPr lang="it-IT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Competenze chiave e di cittadinanza</a:t>
                      </a:r>
                      <a:endParaRPr lang="it-IT" sz="160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eaLnBrk="0" latinLnBrk="0" hangingPunct="0"/>
                      <a:r>
                        <a:rPr lang="it-IT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Sviluppare le competenze di cittadinanza sociali e civiche.</a:t>
                      </a:r>
                      <a:endParaRPr lang="it-IT" sz="160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9388" indent="-179388" rtl="0" eaLnBrk="1" latinLnBrk="0" hangingPunct="1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Favorire la più ampia partecipazione degli alunni dei tre ordini di scuola a iniziative comuni (almeno il 70% della popolazione scolastica) finalizzate a promuovere la cittadinanza sostenibile.</a:t>
                      </a:r>
                      <a:endParaRPr lang="it-IT" sz="1600" dirty="0">
                        <a:effectLst/>
                      </a:endParaRPr>
                    </a:p>
                    <a:p>
                      <a:pPr marL="179388" indent="-179388" rtl="0" eaLnBrk="1" latinLnBrk="0" hangingPunct="1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Valorizzare comportamenti pro-sociali riconoscendo meriti e talenti.</a:t>
                      </a:r>
                      <a:endParaRPr lang="it-IT" sz="1600" dirty="0">
                        <a:effectLst/>
                      </a:endParaRPr>
                    </a:p>
                    <a:p>
                      <a:pPr marL="179388" indent="-179388" rtl="0" eaLnBrk="1" latinLnBrk="0" hangingPunct="1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Orientare l'azione sanzionatoria per promuovere competenze sociali e civiche.</a:t>
                      </a:r>
                      <a:endParaRPr lang="it-IT" sz="1600" dirty="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50609810"/>
                  </a:ext>
                </a:extLst>
              </a:tr>
              <a:tr h="1795968">
                <a:tc vMerge="1">
                  <a:txBody>
                    <a:bodyPr/>
                    <a:lstStyle/>
                    <a:p>
                      <a:pPr rtl="0" eaLnBrk="1" latinLnBrk="0" hangingPunct="1"/>
                      <a:endParaRPr lang="it-IT" sz="160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Promuovere sempre più efficacemente processi inclusivi.</a:t>
                      </a:r>
                      <a:endParaRPr lang="it-IT" sz="160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9388" indent="-179388">
                        <a:buFont typeface="Arial" panose="020B0604020202020204" pitchFamily="34" charset="0"/>
                        <a:buChar char="•"/>
                      </a:pPr>
                      <a:r>
                        <a:rPr lang="it-IT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Costruire una progettualità che ponga in rilievo l’accettazione dell’altro e la piena valorizzazione delle caratteristiche di ciascuno, attraverso metodologie attive, partecipative, costruttive e affettive, per garantire un’istruzione di qualità per tutti</a:t>
                      </a:r>
                      <a:endParaRPr lang="it-IT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70614817"/>
                  </a:ext>
                </a:extLst>
              </a:tr>
            </a:tbl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E4607E7C-3360-41E9-9D91-25664DE8C601}"/>
              </a:ext>
            </a:extLst>
          </p:cNvPr>
          <p:cNvSpPr txBox="1"/>
          <p:nvPr/>
        </p:nvSpPr>
        <p:spPr>
          <a:xfrm>
            <a:off x="1043608" y="32486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«Tommasone-Alighieri»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FEEA4C44-9237-4F4D-B453-CC48134E9B34}"/>
              </a:ext>
            </a:extLst>
          </p:cNvPr>
          <p:cNvSpPr txBox="1"/>
          <p:nvPr/>
        </p:nvSpPr>
        <p:spPr>
          <a:xfrm>
            <a:off x="1115616" y="562343"/>
            <a:ext cx="7488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u="sng" dirty="0"/>
              <a:t>PRIORITÀ STRATEGICHE DESUNTE DAL RAPPORTO DI AUTOVALUTAZIONE </a:t>
            </a:r>
          </a:p>
        </p:txBody>
      </p:sp>
    </p:spTree>
    <p:extLst>
      <p:ext uri="{BB962C8B-B14F-4D97-AF65-F5344CB8AC3E}">
        <p14:creationId xmlns:p14="http://schemas.microsoft.com/office/powerpoint/2010/main" val="3570016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380FBE6A-4AC2-4BA4-A064-6CE3D57894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5907226"/>
              </p:ext>
            </p:extLst>
          </p:nvPr>
        </p:nvGraphicFramePr>
        <p:xfrm>
          <a:off x="1221656" y="1196752"/>
          <a:ext cx="7670825" cy="4392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4708">
                  <a:extLst>
                    <a:ext uri="{9D8B030D-6E8A-4147-A177-3AD203B41FA5}">
                      <a16:colId xmlns:a16="http://schemas.microsoft.com/office/drawing/2014/main" val="3503053715"/>
                    </a:ext>
                  </a:extLst>
                </a:gridCol>
                <a:gridCol w="1795616">
                  <a:extLst>
                    <a:ext uri="{9D8B030D-6E8A-4147-A177-3AD203B41FA5}">
                      <a16:colId xmlns:a16="http://schemas.microsoft.com/office/drawing/2014/main" val="2930417897"/>
                    </a:ext>
                  </a:extLst>
                </a:gridCol>
                <a:gridCol w="3890501">
                  <a:extLst>
                    <a:ext uri="{9D8B030D-6E8A-4147-A177-3AD203B41FA5}">
                      <a16:colId xmlns:a16="http://schemas.microsoft.com/office/drawing/2014/main" val="240073406"/>
                    </a:ext>
                  </a:extLst>
                </a:gridCol>
              </a:tblGrid>
              <a:tr h="449942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>
                          <a:solidFill>
                            <a:schemeClr val="bg1"/>
                          </a:solidFill>
                        </a:rPr>
                        <a:t>ESITI DEGLI STUDENTI</a:t>
                      </a:r>
                    </a:p>
                  </a:txBody>
                  <a:tcPr anchor="ctr">
                    <a:solidFill>
                      <a:srgbClr val="7B9E2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>
                          <a:solidFill>
                            <a:schemeClr val="bg1"/>
                          </a:solidFill>
                        </a:rPr>
                        <a:t>DESCRIZIONE DELLA PRIORITÀ</a:t>
                      </a:r>
                    </a:p>
                  </a:txBody>
                  <a:tcPr anchor="ctr">
                    <a:solidFill>
                      <a:srgbClr val="7B9E2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>
                          <a:solidFill>
                            <a:schemeClr val="bg1"/>
                          </a:solidFill>
                        </a:rPr>
                        <a:t>DESCRIZIONE DEL TRAGUARDO</a:t>
                      </a:r>
                    </a:p>
                  </a:txBody>
                  <a:tcPr anchor="ctr">
                    <a:solidFill>
                      <a:srgbClr val="7B9E2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296052"/>
                  </a:ext>
                </a:extLst>
              </a:tr>
              <a:tr h="1926322">
                <a:tc rowSpan="2">
                  <a:txBody>
                    <a:bodyPr/>
                    <a:lstStyle/>
                    <a:p>
                      <a:pPr rtl="0" eaLnBrk="1" latinLnBrk="0" hangingPunct="1"/>
                      <a:r>
                        <a:rPr lang="it-IT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Competenze chiave e di cittadinanza</a:t>
                      </a:r>
                      <a:endParaRPr lang="it-IT" sz="160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eaLnBrk="0" latinLnBrk="0" hangingPunct="0"/>
                      <a:r>
                        <a:rPr lang="it-IT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Sviluppare le competenze digitali degli alunni e promuovere un utilizzo efficace delle TIC.</a:t>
                      </a:r>
                      <a:endParaRPr lang="it-IT" sz="160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9388" lvl="0" indent="-179388" eaLnBrk="0" hangingPunct="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Integrare efficacemente le TIC nel lavoro d'aula quotidiano, utilizzando le nuove tecnologie nella pratica didattica.</a:t>
                      </a:r>
                    </a:p>
                    <a:p>
                      <a:pPr marL="179388" indent="-179388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Realizzare una efficace integrazione tra la didattica tradizionale in presenza e una didattica che utilizzi strumenti, linguaggi e piattaforme digitali come nuovi ambienti di apprendimento.</a:t>
                      </a:r>
                      <a:endParaRPr lang="it-IT" sz="1600" dirty="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50609810"/>
                  </a:ext>
                </a:extLst>
              </a:tr>
              <a:tr h="1755968">
                <a:tc vMerge="1">
                  <a:txBody>
                    <a:bodyPr/>
                    <a:lstStyle/>
                    <a:p>
                      <a:pPr rtl="0" eaLnBrk="1" latinLnBrk="0" hangingPunct="1"/>
                      <a:endParaRPr lang="it-IT" sz="160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Promuovere specifici percorsi per sviluppare competenze riferibili alle discipline STEAM</a:t>
                      </a:r>
                      <a:endParaRPr lang="it-IT" sz="160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9388" indent="-179388">
                        <a:buFont typeface="Arial" panose="020B0604020202020204" pitchFamily="34" charset="0"/>
                        <a:buChar char="•"/>
                      </a:pPr>
                      <a:r>
                        <a:rPr lang="it-IT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Sperimentare l’universalità del linguaggio scientifico-tecnologico-artistico-matematico e sviluppare l’attitudine alla risoluzione di problemi e al pensiero logico e computazionale.</a:t>
                      </a:r>
                      <a:endParaRPr lang="it-IT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70614817"/>
                  </a:ext>
                </a:extLst>
              </a:tr>
            </a:tbl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E4607E7C-3360-41E9-9D91-25664DE8C601}"/>
              </a:ext>
            </a:extLst>
          </p:cNvPr>
          <p:cNvSpPr txBox="1"/>
          <p:nvPr/>
        </p:nvSpPr>
        <p:spPr>
          <a:xfrm>
            <a:off x="1043608" y="32486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«Tommasone-Alighieri»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FEEA4C44-9237-4F4D-B453-CC48134E9B34}"/>
              </a:ext>
            </a:extLst>
          </p:cNvPr>
          <p:cNvSpPr txBox="1"/>
          <p:nvPr/>
        </p:nvSpPr>
        <p:spPr>
          <a:xfrm>
            <a:off x="1115616" y="562343"/>
            <a:ext cx="7488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u="sng" dirty="0"/>
              <a:t>PRIORITÀ STRATEGICHE DESUNTE DAL RAPPORTO DI AUTOVALUTAZIONE </a:t>
            </a:r>
          </a:p>
        </p:txBody>
      </p:sp>
    </p:spTree>
    <p:extLst>
      <p:ext uri="{BB962C8B-B14F-4D97-AF65-F5344CB8AC3E}">
        <p14:creationId xmlns:p14="http://schemas.microsoft.com/office/powerpoint/2010/main" val="28534831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ella 7">
            <a:extLst>
              <a:ext uri="{FF2B5EF4-FFF2-40B4-BE49-F238E27FC236}">
                <a16:creationId xmlns:a16="http://schemas.microsoft.com/office/drawing/2014/main" id="{380FBE6A-4AC2-4BA4-A064-6CE3D57894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0280149"/>
              </p:ext>
            </p:extLst>
          </p:nvPr>
        </p:nvGraphicFramePr>
        <p:xfrm>
          <a:off x="1221656" y="1196752"/>
          <a:ext cx="7670825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4708">
                  <a:extLst>
                    <a:ext uri="{9D8B030D-6E8A-4147-A177-3AD203B41FA5}">
                      <a16:colId xmlns:a16="http://schemas.microsoft.com/office/drawing/2014/main" val="3503053715"/>
                    </a:ext>
                  </a:extLst>
                </a:gridCol>
                <a:gridCol w="1795616">
                  <a:extLst>
                    <a:ext uri="{9D8B030D-6E8A-4147-A177-3AD203B41FA5}">
                      <a16:colId xmlns:a16="http://schemas.microsoft.com/office/drawing/2014/main" val="2930417897"/>
                    </a:ext>
                  </a:extLst>
                </a:gridCol>
                <a:gridCol w="3890501">
                  <a:extLst>
                    <a:ext uri="{9D8B030D-6E8A-4147-A177-3AD203B41FA5}">
                      <a16:colId xmlns:a16="http://schemas.microsoft.com/office/drawing/2014/main" val="240073406"/>
                    </a:ext>
                  </a:extLst>
                </a:gridCol>
              </a:tblGrid>
              <a:tr h="449942">
                <a:tc>
                  <a:txBody>
                    <a:bodyPr/>
                    <a:lstStyle/>
                    <a:p>
                      <a:pPr algn="ctr"/>
                      <a:r>
                        <a:rPr lang="it-IT" sz="1400" dirty="0">
                          <a:solidFill>
                            <a:schemeClr val="bg1"/>
                          </a:solidFill>
                        </a:rPr>
                        <a:t>ESITI DEGLI STUDENTI</a:t>
                      </a:r>
                    </a:p>
                  </a:txBody>
                  <a:tcPr anchor="ctr">
                    <a:solidFill>
                      <a:srgbClr val="5B742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>
                          <a:solidFill>
                            <a:schemeClr val="bg1"/>
                          </a:solidFill>
                        </a:rPr>
                        <a:t>DESCRIZIONE DELLA PRIORITÀ</a:t>
                      </a:r>
                    </a:p>
                  </a:txBody>
                  <a:tcPr anchor="ctr">
                    <a:solidFill>
                      <a:srgbClr val="5B742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>
                          <a:solidFill>
                            <a:schemeClr val="bg1"/>
                          </a:solidFill>
                        </a:rPr>
                        <a:t>DESCRIZIONE DEL TRAGUARDO</a:t>
                      </a:r>
                    </a:p>
                  </a:txBody>
                  <a:tcPr anchor="ctr">
                    <a:solidFill>
                      <a:srgbClr val="5B742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296052"/>
                  </a:ext>
                </a:extLst>
              </a:tr>
              <a:tr h="1926322">
                <a:tc>
                  <a:txBody>
                    <a:bodyPr/>
                    <a:lstStyle/>
                    <a:p>
                      <a:pPr rtl="0" eaLnBrk="1" latinLnBrk="0" hangingPunct="1"/>
                      <a:r>
                        <a:rPr lang="it-IT" sz="16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Risultati a distanza </a:t>
                      </a:r>
                      <a:endParaRPr lang="it-IT" sz="160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rtl="0" eaLnBrk="0" latinLnBrk="0" hangingPunct="0"/>
                      <a:r>
                        <a:rPr lang="it-IT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Promuovere la continuità tra cicli in termini di raccordo sulla definizione dei profili degli alunni in ingresso e in uscita.</a:t>
                      </a:r>
                      <a:endParaRPr lang="it-IT" sz="160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9388" indent="-179388" rtl="0" eaLnBrk="1" latinLnBrk="0" hangingPunct="1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Condividere strumenti comuni per il passaggio delle informazioni, per la verifica dei livelli raggiunti e per la restituzione degli esiti;</a:t>
                      </a:r>
                      <a:endParaRPr lang="it-IT" sz="1600" dirty="0">
                        <a:effectLst/>
                      </a:endParaRPr>
                    </a:p>
                    <a:p>
                      <a:pPr marL="179388" indent="-179388" rtl="0" eaLnBrk="1" latinLnBrk="0" hangingPunct="1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Aumentare almeno del 5% il numero degli alunni che seguono il consiglio orientativo rilasciato dalla scuola; </a:t>
                      </a:r>
                      <a:endParaRPr lang="it-IT" sz="1600" dirty="0">
                        <a:effectLst/>
                      </a:endParaRPr>
                    </a:p>
                    <a:p>
                      <a:pPr marL="179388" indent="-179388" rtl="0" eaLnBrk="1" latinLnBrk="0" hangingPunct="1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it-IT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Ridurre il differenziale negativo tra gli esiti in uscita e quelli in ingresso e a distanza.</a:t>
                      </a:r>
                      <a:endParaRPr lang="it-IT" sz="1600" dirty="0"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50609810"/>
                  </a:ext>
                </a:extLst>
              </a:tr>
            </a:tbl>
          </a:graphicData>
        </a:graphic>
      </p:graphicFrame>
      <p:sp>
        <p:nvSpPr>
          <p:cNvPr id="6" name="CasellaDiTesto 5">
            <a:extLst>
              <a:ext uri="{FF2B5EF4-FFF2-40B4-BE49-F238E27FC236}">
                <a16:creationId xmlns:a16="http://schemas.microsoft.com/office/drawing/2014/main" id="{E4607E7C-3360-41E9-9D91-25664DE8C601}"/>
              </a:ext>
            </a:extLst>
          </p:cNvPr>
          <p:cNvSpPr txBox="1"/>
          <p:nvPr/>
        </p:nvSpPr>
        <p:spPr>
          <a:xfrm>
            <a:off x="1043608" y="32486"/>
            <a:ext cx="71287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Istituto Comprensivo «Tommasone-Alighieri»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FEEA4C44-9237-4F4D-B453-CC48134E9B34}"/>
              </a:ext>
            </a:extLst>
          </p:cNvPr>
          <p:cNvSpPr txBox="1"/>
          <p:nvPr/>
        </p:nvSpPr>
        <p:spPr>
          <a:xfrm>
            <a:off x="1115616" y="562343"/>
            <a:ext cx="7488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u="sng" dirty="0"/>
              <a:t>PRIORITÀ STRATEGICHE DESUNTE DAL RAPPORTO DI AUTOVALUTAZIONE </a:t>
            </a:r>
          </a:p>
        </p:txBody>
      </p:sp>
    </p:spTree>
    <p:extLst>
      <p:ext uri="{BB962C8B-B14F-4D97-AF65-F5344CB8AC3E}">
        <p14:creationId xmlns:p14="http://schemas.microsoft.com/office/powerpoint/2010/main" val="9540140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sse">
  <a:themeElements>
    <a:clrScheme name="Personalizzato 1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EBAC4B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sse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ss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EBEC8F79-A447-43FC-8E81-85E8468AF3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Parallasse</Template>
  <TotalTime>9188</TotalTime>
  <Words>1161</Words>
  <Application>Microsoft Office PowerPoint</Application>
  <PresentationFormat>Presentazione su schermo (4:3)</PresentationFormat>
  <Paragraphs>124</Paragraphs>
  <Slides>13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8" baseType="lpstr">
      <vt:lpstr>Arial</vt:lpstr>
      <vt:lpstr>Calibri</vt:lpstr>
      <vt:lpstr>Corbel</vt:lpstr>
      <vt:lpstr>Times New Roman</vt:lpstr>
      <vt:lpstr>Parallasse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user</dc:creator>
  <cp:lastModifiedBy>Stefano Conte</cp:lastModifiedBy>
  <cp:revision>227</cp:revision>
  <dcterms:created xsi:type="dcterms:W3CDTF">2016-06-30T12:30:46Z</dcterms:created>
  <dcterms:modified xsi:type="dcterms:W3CDTF">2022-11-30T19:26:22Z</dcterms:modified>
</cp:coreProperties>
</file>