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378" r:id="rId2"/>
    <p:sldId id="426" r:id="rId3"/>
    <p:sldId id="427" r:id="rId4"/>
    <p:sldId id="428" r:id="rId5"/>
    <p:sldId id="42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A8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02" autoAdjust="0"/>
  </p:normalViewPr>
  <p:slideViewPr>
    <p:cSldViewPr>
      <p:cViewPr varScale="1">
        <p:scale>
          <a:sx n="103" d="100"/>
          <a:sy n="103" d="100"/>
        </p:scale>
        <p:origin x="17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5901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29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1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17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8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39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011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06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3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5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6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61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9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40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54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13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30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668BF8-48C2-47F4-AB2C-9840FC84B714}"/>
              </a:ext>
            </a:extLst>
          </p:cNvPr>
          <p:cNvSpPr txBox="1"/>
          <p:nvPr/>
        </p:nvSpPr>
        <p:spPr>
          <a:xfrm>
            <a:off x="104360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PTOF 2022/25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15616" y="620688"/>
            <a:ext cx="74888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u="sng" dirty="0"/>
              <a:t>I tre (+1) documenti fondamentali</a:t>
            </a:r>
          </a:p>
          <a:p>
            <a:pPr algn="ctr"/>
            <a:endParaRPr lang="it-IT" sz="1000" b="1" i="1" u="sng" dirty="0"/>
          </a:p>
          <a:p>
            <a:pPr algn="ctr"/>
            <a:r>
              <a:rPr lang="it-IT" sz="2000" b="1" i="1" u="sng" dirty="0"/>
              <a:t>PTOF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C015368-98E2-4310-8FD9-3CEAD938C5D2}"/>
              </a:ext>
            </a:extLst>
          </p:cNvPr>
          <p:cNvSpPr/>
          <p:nvPr/>
        </p:nvSpPr>
        <p:spPr>
          <a:xfrm>
            <a:off x="2448272" y="26996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i="1" u="sng" dirty="0"/>
              <a:t>LA MISSION DELLA NOSTRA SCUOLA</a:t>
            </a:r>
          </a:p>
        </p:txBody>
      </p:sp>
      <p:pic>
        <p:nvPicPr>
          <p:cNvPr id="5" name="Picture 1412">
            <a:extLst>
              <a:ext uri="{FF2B5EF4-FFF2-40B4-BE49-F238E27FC236}">
                <a16:creationId xmlns:a16="http://schemas.microsoft.com/office/drawing/2014/main" id="{CB01241A-31DE-43A1-BC8F-6F0847364C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18419" y="3140968"/>
            <a:ext cx="5749925" cy="74993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A97A69-6B9D-4B01-8555-7F6BA4CE0DE0}"/>
              </a:ext>
            </a:extLst>
          </p:cNvPr>
          <p:cNvSpPr txBox="1"/>
          <p:nvPr/>
        </p:nvSpPr>
        <p:spPr>
          <a:xfrm>
            <a:off x="1619671" y="4077072"/>
            <a:ext cx="6624737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 VALORI DI RIFERIMENTO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Un’idea di studente come soggetto attivo, curioso, che si avvicina ai saperi dei grandi e al mondo della cultura senza paura e sudditanza, ma con spirito critico e aspirazione alla libertà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Un’idea di società inclusiva, solidale, attenta alla tutela dell’ambiente naturale e antropico e alla piena valorizzazione del patrimonio storico e culturale. </a:t>
            </a:r>
          </a:p>
        </p:txBody>
      </p:sp>
    </p:spTree>
    <p:extLst>
      <p:ext uri="{BB962C8B-B14F-4D97-AF65-F5344CB8AC3E}">
        <p14:creationId xmlns:p14="http://schemas.microsoft.com/office/powerpoint/2010/main" val="285737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324845"/>
              </p:ext>
            </p:extLst>
          </p:nvPr>
        </p:nvGraphicFramePr>
        <p:xfrm>
          <a:off x="1259632" y="332656"/>
          <a:ext cx="7632849" cy="3168351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56314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u="sng" dirty="0"/>
                        <a:t>Le sezioni del PTOF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2605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pic>
        <p:nvPicPr>
          <p:cNvPr id="3" name="Immagine 2">
            <a:extLst>
              <a:ext uri="{FF2B5EF4-FFF2-40B4-BE49-F238E27FC236}">
                <a16:creationId xmlns:a16="http://schemas.microsoft.com/office/drawing/2014/main" id="{7E64B058-2FE7-A77E-8E36-2102CE743F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62" t="29275" r="31888" b="26189"/>
          <a:stretch/>
        </p:blipFill>
        <p:spPr>
          <a:xfrm>
            <a:off x="2348489" y="1052736"/>
            <a:ext cx="5400600" cy="225947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B3A228-FFB3-0072-F234-FEF4D2905D4C}"/>
              </a:ext>
            </a:extLst>
          </p:cNvPr>
          <p:cNvSpPr txBox="1"/>
          <p:nvPr/>
        </p:nvSpPr>
        <p:spPr>
          <a:xfrm>
            <a:off x="2322004" y="350100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I RIFERIMENTI IDEALI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D0D076-63FA-2899-2493-31C56691A565}"/>
              </a:ext>
            </a:extLst>
          </p:cNvPr>
          <p:cNvSpPr txBox="1"/>
          <p:nvPr/>
        </p:nvSpPr>
        <p:spPr>
          <a:xfrm>
            <a:off x="1259631" y="3838754"/>
            <a:ext cx="763284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Nel redigere il Piano Triennale dell’Offerta Formativa 2022-2025, l’Istituto è partito col definire mission, vision e priorità educative e formative condivise con la comunità scolastica, con le famiglie e il territorio. La missione dell'istituto fa riferimento ai valori di libertà, di rispetto reciproco e di tutela dei diritti di ciascuno sanciti dalla Costituzione e dalle Convenzioni Internazionali dei diritti dell'uomo e dell'infanzia. Si vuole affermare l’impegno a promuovere la società della conoscenza attraverso l’innalzamento dei livelli di istruzione, il perfezionamento delle abilità e il dispiegamento delle potenzialità di ciascuno.</a:t>
            </a:r>
          </a:p>
        </p:txBody>
      </p:sp>
    </p:spTree>
    <p:extLst>
      <p:ext uri="{BB962C8B-B14F-4D97-AF65-F5344CB8AC3E}">
        <p14:creationId xmlns:p14="http://schemas.microsoft.com/office/powerpoint/2010/main" val="68561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32604"/>
              </p:ext>
            </p:extLst>
          </p:nvPr>
        </p:nvGraphicFramePr>
        <p:xfrm>
          <a:off x="1259632" y="332657"/>
          <a:ext cx="7632849" cy="2088231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37116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u="sng" dirty="0"/>
                        <a:t>Le sezioni del PTOF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17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B3A228-FFB3-0072-F234-FEF4D2905D4C}"/>
              </a:ext>
            </a:extLst>
          </p:cNvPr>
          <p:cNvSpPr txBox="1"/>
          <p:nvPr/>
        </p:nvSpPr>
        <p:spPr>
          <a:xfrm>
            <a:off x="2322004" y="256490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I PRINCIPALI ELEMENTI DI INNOVAZIONE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D0D076-63FA-2899-2493-31C56691A565}"/>
              </a:ext>
            </a:extLst>
          </p:cNvPr>
          <p:cNvSpPr txBox="1"/>
          <p:nvPr/>
        </p:nvSpPr>
        <p:spPr>
          <a:xfrm>
            <a:off x="1259631" y="2968157"/>
            <a:ext cx="7632849" cy="369331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it-IT" dirty="0"/>
              <a:t>L'approccio all'innovazione è interpretato come naturale estensione del dovere istituzionale di educare al cambiamento. L’innovazione, in questa ottica, costituisce un processo che deve necessariamente essere condiviso e che investe le sfere della organizzazione, della didattica, della comunicazione. Ciò premesso, le principali direttrici dell’innovazione riguardano: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 metodologia CLIL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il potenziamento dell’insegnamento delle lingue straniere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l’inclusione degli alunni DVA e degli alunni BES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 prevenzione del fenomeno della dispersione scolastica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il continuo incremento e rinnovamento delle dotazioni informatiche per promuovere l’utilizzo delle nuove tecnologie nella didattica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l’utilizzo del sito web dell’istituto e del registro elettronico per la 	comunicazione scuola/famiglia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965AACA-F65E-2430-F669-1F332D5A73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62" t="47199" r="31888" b="28990"/>
          <a:stretch/>
        </p:blipFill>
        <p:spPr>
          <a:xfrm>
            <a:off x="2411760" y="908720"/>
            <a:ext cx="5472608" cy="122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3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024373"/>
              </p:ext>
            </p:extLst>
          </p:nvPr>
        </p:nvGraphicFramePr>
        <p:xfrm>
          <a:off x="1259632" y="332656"/>
          <a:ext cx="7632849" cy="2918836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u="sng" dirty="0"/>
                        <a:t>Le sezioni del PTOF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2486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B3A228-FFB3-0072-F234-FEF4D2905D4C}"/>
              </a:ext>
            </a:extLst>
          </p:cNvPr>
          <p:cNvSpPr txBox="1"/>
          <p:nvPr/>
        </p:nvSpPr>
        <p:spPr>
          <a:xfrm>
            <a:off x="2322004" y="350100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IL CURRICOLO DI ISTITUTO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D0D076-63FA-2899-2493-31C56691A565}"/>
              </a:ext>
            </a:extLst>
          </p:cNvPr>
          <p:cNvSpPr txBox="1"/>
          <p:nvPr/>
        </p:nvSpPr>
        <p:spPr>
          <a:xfrm>
            <a:off x="1259631" y="3838754"/>
            <a:ext cx="763284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Il Curricolo verticale di Istituto ha la finalità di garantire agli alunni un percorso formativo unitario dai 3 ai 14 anni, graduale e coerente, continuo e progressivo in riferimento alle competenze da acquisire e ai traguardi in termini di risultati attesi. La progettazione di tale curricolo, che si sviluppa dai campi di esperienza della Scuola dell’Infanzia alle discipline della Scuola Primaria e Secondaria di primo grado, parte, per ogni campo o disciplina, dalla individuazione dei Nuclei Fondanti dei saperi e individua gli Obiettivi di Apprendimento specifici, definiti per ogni annualità e articolati in conoscenze, abilità e competenze da</a:t>
            </a:r>
          </a:p>
          <a:p>
            <a:r>
              <a:rPr lang="it-IT" dirty="0"/>
              <a:t>	raggiungere alla fine di ogni segmento scolastico. 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6E3D8A8-FCDB-09AF-08E9-ADD03904E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1" y="927525"/>
            <a:ext cx="5544617" cy="208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823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/>
        </p:nvGraphicFramePr>
        <p:xfrm>
          <a:off x="1259632" y="332656"/>
          <a:ext cx="7632849" cy="2918836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1" u="sng" dirty="0"/>
                        <a:t>Le sezioni del PTOF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2486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B3A228-FFB3-0072-F234-FEF4D2905D4C}"/>
              </a:ext>
            </a:extLst>
          </p:cNvPr>
          <p:cNvSpPr txBox="1"/>
          <p:nvPr/>
        </p:nvSpPr>
        <p:spPr>
          <a:xfrm>
            <a:off x="2322004" y="350100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ORGANIZZAZIONE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D0D076-63FA-2899-2493-31C56691A565}"/>
              </a:ext>
            </a:extLst>
          </p:cNvPr>
          <p:cNvSpPr txBox="1"/>
          <p:nvPr/>
        </p:nvSpPr>
        <p:spPr>
          <a:xfrm>
            <a:off x="1259631" y="3838754"/>
            <a:ext cx="763284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La complessità strutturale e organizzativa dell’Istituto Comprensivo “Tommasone – Alighieri”, richiede l’impegno di più insegnanti che collaborino con la Dirigenza per assicurare l’assolvimento dei sempre più numerosi compiti e delle connesse responsabilità, anche alla luce del quadro normativo che promuove i principi di efficienza, tempestività ed efficacia dell’azione amministrativa. Pertanto, per perseguire tali finalità nell’attuale complessa gestione quotidiana dell’Istituzione Scolastica, ci si è dati un’organizzazione articolata che prevede l’individuazione di Figure di Sistema, così come riportato 	nell’organigramma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6DC1749-5762-CBFA-8261-857A51775B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62" t="24788" r="31888" b="41415"/>
          <a:stretch/>
        </p:blipFill>
        <p:spPr>
          <a:xfrm>
            <a:off x="2344994" y="1063654"/>
            <a:ext cx="5472608" cy="173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46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ersonalizzato 4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DFE48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Parallasse</Template>
  <TotalTime>8935</TotalTime>
  <Words>538</Words>
  <Application>Microsoft Office PowerPoint</Application>
  <PresentationFormat>Presentazione su schermo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Corbel</vt:lpstr>
      <vt:lpstr>Parallasse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Stefano Conte</cp:lastModifiedBy>
  <cp:revision>223</cp:revision>
  <dcterms:created xsi:type="dcterms:W3CDTF">2016-06-30T12:30:46Z</dcterms:created>
  <dcterms:modified xsi:type="dcterms:W3CDTF">2022-11-30T19:11:00Z</dcterms:modified>
</cp:coreProperties>
</file>