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378" r:id="rId2"/>
    <p:sldId id="432" r:id="rId3"/>
    <p:sldId id="433" r:id="rId4"/>
    <p:sldId id="426" r:id="rId5"/>
    <p:sldId id="401" r:id="rId6"/>
    <p:sldId id="404" r:id="rId7"/>
    <p:sldId id="403" r:id="rId8"/>
    <p:sldId id="405" r:id="rId9"/>
    <p:sldId id="406" r:id="rId10"/>
    <p:sldId id="408" r:id="rId11"/>
    <p:sldId id="409" r:id="rId12"/>
    <p:sldId id="410" r:id="rId13"/>
    <p:sldId id="411" r:id="rId14"/>
    <p:sldId id="438" r:id="rId15"/>
    <p:sldId id="434" r:id="rId16"/>
    <p:sldId id="439" r:id="rId17"/>
    <p:sldId id="440" r:id="rId18"/>
    <p:sldId id="44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A8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02" autoAdjust="0"/>
  </p:normalViewPr>
  <p:slideViewPr>
    <p:cSldViewPr>
      <p:cViewPr>
        <p:scale>
          <a:sx n="60" d="100"/>
          <a:sy n="60" d="100"/>
        </p:scale>
        <p:origin x="882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5901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29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811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172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285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397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011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066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83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25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6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6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61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79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40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54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13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sharpenSoften amount="40000"/>
                    </a14:imgEffect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3CBDAB-55ED-4742-B2D3-96403D32B1D3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30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F668BF8-48C2-47F4-AB2C-9840FC84B714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PTOF 2022/23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63588" y="620688"/>
            <a:ext cx="748883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u="sng" dirty="0"/>
              <a:t>I quattro documenti fondamentali</a:t>
            </a:r>
          </a:p>
          <a:p>
            <a:pPr algn="ctr"/>
            <a:endParaRPr lang="it-IT" sz="1000" b="1" i="1" u="sng" dirty="0"/>
          </a:p>
          <a:p>
            <a:pPr algn="ctr"/>
            <a:r>
              <a:rPr lang="it-IT" sz="2000" b="1" i="1" u="sng" dirty="0"/>
              <a:t>PTOF </a:t>
            </a:r>
          </a:p>
          <a:p>
            <a:pPr algn="ctr"/>
            <a:r>
              <a:rPr lang="it-IT" sz="2000" b="1" i="1" u="sng" dirty="0"/>
              <a:t>RAV</a:t>
            </a:r>
          </a:p>
          <a:p>
            <a:pPr algn="ctr"/>
            <a:r>
              <a:rPr lang="it-IT" sz="2000" b="1" i="1" u="sng" dirty="0"/>
              <a:t>PDM</a:t>
            </a:r>
          </a:p>
          <a:p>
            <a:pPr algn="ctr"/>
            <a:r>
              <a:rPr lang="it-IT" sz="2000" b="1" i="1" u="sng" dirty="0"/>
              <a:t>Rendicontazione sociale</a:t>
            </a:r>
            <a:endParaRPr lang="it-IT" sz="3600" b="1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C015368-98E2-4310-8FD9-3CEAD938C5D2}"/>
              </a:ext>
            </a:extLst>
          </p:cNvPr>
          <p:cNvSpPr/>
          <p:nvPr/>
        </p:nvSpPr>
        <p:spPr>
          <a:xfrm>
            <a:off x="2322004" y="26996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i="1" u="sng" dirty="0"/>
              <a:t>LA MISSION DELLA NOSTRA SCUOLA</a:t>
            </a:r>
          </a:p>
        </p:txBody>
      </p:sp>
      <p:pic>
        <p:nvPicPr>
          <p:cNvPr id="5" name="Picture 1412">
            <a:extLst>
              <a:ext uri="{FF2B5EF4-FFF2-40B4-BE49-F238E27FC236}">
                <a16:creationId xmlns:a16="http://schemas.microsoft.com/office/drawing/2014/main" id="{CB01241A-31DE-43A1-BC8F-6F0847364CB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33041" y="3140968"/>
            <a:ext cx="5749925" cy="74993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8A97A69-6B9D-4B01-8555-7F6BA4CE0DE0}"/>
              </a:ext>
            </a:extLst>
          </p:cNvPr>
          <p:cNvSpPr txBox="1"/>
          <p:nvPr/>
        </p:nvSpPr>
        <p:spPr>
          <a:xfrm>
            <a:off x="1547663" y="4077072"/>
            <a:ext cx="6624737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 VALORI DI RIFERIMENTO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/>
              <a:t>Un’idea di studente come soggetto attivo, curioso, che si avvicina ai saperi dei grandi e al mondo della cultura senza paura e sudditanza, ma con spirito critico e aspirazione alla libertà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Un’idea di società inclusiva, solidale, attenta alla tutela dell’ambiente naturale e antropico e alla piena valorizzazione del patrimonio storico e culturale. </a:t>
            </a:r>
          </a:p>
        </p:txBody>
      </p:sp>
    </p:spTree>
    <p:extLst>
      <p:ext uri="{BB962C8B-B14F-4D97-AF65-F5344CB8AC3E}">
        <p14:creationId xmlns:p14="http://schemas.microsoft.com/office/powerpoint/2010/main" val="2857371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115616" y="1506270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768437"/>
              </p:ext>
            </p:extLst>
          </p:nvPr>
        </p:nvGraphicFramePr>
        <p:xfrm>
          <a:off x="1043608" y="2098536"/>
          <a:ext cx="784887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8832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Curricolo, progettazione e valutazione</a:t>
                      </a:r>
                      <a:endParaRPr lang="it-IT" sz="18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Progettare prove standardizzate interne per classi parallele e costruire comuni strumenti formalizzati di rilevazione delle competenze.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686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Inclusione e differenziazione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Implementare una didattica inclusiva per rispondere alle esigenze degli alunni con bisogni educativi speciali.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40929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A19062D8-BC25-559E-0111-73B3D7283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720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187624" y="1373283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471707"/>
              </p:ext>
            </p:extLst>
          </p:nvPr>
        </p:nvGraphicFramePr>
        <p:xfrm>
          <a:off x="1043608" y="1954520"/>
          <a:ext cx="784887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eaLnBrk="0" hangingPunct="0"/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Continuità e orientamento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negli alunni un metodo di lavoro che consenta loro di apprendere in autonomia.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negli alunni forme di consapevolezza delle proprie potenzialità e dei propri limiti ed educare all'impegno nel portar a termine il lavoro individuale e/o di gruppo.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686333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7E93CF6F-B6EE-94F2-ECFC-4906D3C40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386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259632" y="1340768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408314"/>
              </p:ext>
            </p:extLst>
          </p:nvPr>
        </p:nvGraphicFramePr>
        <p:xfrm>
          <a:off x="1043608" y="1988840"/>
          <a:ext cx="7848872" cy="3693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949941"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Orientamento strategico e organizzazione della scuola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la collaborazione tra docenti e incentivare la diffusione di buone pratiche innovative, laboratoriali e collaborative per classi aperte.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736829">
                <a:tc rowSpan="2"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Ambiente di apprendimento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Implementare la ricerca-azione sui nuovi ambienti di apprendimento innovativi, con particolare riferimento a quelli digitali.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41763"/>
                  </a:ext>
                </a:extLst>
              </a:tr>
              <a:tr h="949941">
                <a:tc vMerge="1"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Utilizzare strumentazioni informatiche e piattaforme/linguaggi digitali per veicolare contenuti disciplinari.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4166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71B92E06-B288-C94E-801D-69D1AEAC2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05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187624" y="1667035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208073"/>
              </p:ext>
            </p:extLst>
          </p:nvPr>
        </p:nvGraphicFramePr>
        <p:xfrm>
          <a:off x="1043608" y="2320280"/>
          <a:ext cx="784887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949941"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Sviluppo e valorizzazione delle risorse umane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percorsi di formazione sulla didattica innovativa da condurre verticalmente ai tre ordini di scuola.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5E48602-AC4F-0A83-5CD2-6229F3A99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364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187624" y="1667035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PRIORITÀ PER IL PROSSIMO ANNO SCOLASTICO</a:t>
            </a:r>
            <a:endParaRPr lang="it-IT" sz="1600" b="1" i="1" u="sng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5E48602-AC4F-0A83-5CD2-6229F3A99015}"/>
              </a:ext>
            </a:extLst>
          </p:cNvPr>
          <p:cNvGraphicFramePr>
            <a:graphicFrameLocks noGrp="1"/>
          </p:cNvGraphicFramePr>
          <p:nvPr/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86ECED1-798A-33F4-65B2-38733304B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917809"/>
              </p:ext>
            </p:extLst>
          </p:nvPr>
        </p:nvGraphicFramePr>
        <p:xfrm>
          <a:off x="1043608" y="2320280"/>
          <a:ext cx="7848872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Tema prioritario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949941"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Prove INVALSI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Migliorare i risultati nelle prove attraverso:</a:t>
                      </a:r>
                    </a:p>
                    <a:p>
                      <a:pPr marL="457200" lvl="1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Innalzamento della qualità del conseguimento delle abilità strumentali di base</a:t>
                      </a:r>
                    </a:p>
                    <a:p>
                      <a:pPr marL="457200" lvl="1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Attenzione alla trasmissione dei contenuti disciplinari riservando un ruolo fondamentale al laboratorio</a:t>
                      </a:r>
                    </a:p>
                    <a:p>
                      <a:pPr marL="457200" lvl="1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Ampliamento delle esperienze di simulazione</a:t>
                      </a:r>
                      <a:endParaRPr lang="it-IT" dirty="0">
                        <a:effectLst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855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5E48602-AC4F-0A83-5CD2-6229F3A99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271834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 questionari </a:t>
                      </a:r>
                      <a:r>
                        <a:rPr lang="it-IT" dirty="0" err="1"/>
                        <a:t>a.s.</a:t>
                      </a:r>
                      <a:r>
                        <a:rPr lang="it-IT" dirty="0"/>
                        <a:t> 2023/2024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pic>
        <p:nvPicPr>
          <p:cNvPr id="8" name="Immagine 7">
            <a:extLst>
              <a:ext uri="{FF2B5EF4-FFF2-40B4-BE49-F238E27FC236}">
                <a16:creationId xmlns:a16="http://schemas.microsoft.com/office/drawing/2014/main" id="{8544AF70-DF31-44B9-2222-B19363799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199296"/>
            <a:ext cx="2200688" cy="202588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6AAB6E4C-60B1-8127-A459-6445375868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1632816"/>
            <a:ext cx="4901609" cy="35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453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7C19DE2-C2F6-C917-EA99-2FA1FEB50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1630524"/>
            <a:ext cx="4901609" cy="3596952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F9A8416-7417-C8EB-A9B5-AD777BE89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948" y="3199296"/>
            <a:ext cx="2303775" cy="202588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5E48602-AC4F-0A83-5CD2-6229F3A99015}"/>
              </a:ext>
            </a:extLst>
          </p:cNvPr>
          <p:cNvGraphicFramePr>
            <a:graphicFrameLocks noGrp="1"/>
          </p:cNvGraphicFramePr>
          <p:nvPr/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 questionari </a:t>
                      </a:r>
                      <a:r>
                        <a:rPr lang="it-IT" dirty="0" err="1"/>
                        <a:t>a.s.</a:t>
                      </a:r>
                      <a:r>
                        <a:rPr lang="it-IT" dirty="0"/>
                        <a:t> 2023/2024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573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3AE65AC2-D7B2-69F5-7074-9F4554536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1628232"/>
            <a:ext cx="4901609" cy="359695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B01119C4-9397-A833-694E-CAAD8323B3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948" y="3207149"/>
            <a:ext cx="2303775" cy="201803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5E48602-AC4F-0A83-5CD2-6229F3A99015}"/>
              </a:ext>
            </a:extLst>
          </p:cNvPr>
          <p:cNvGraphicFramePr>
            <a:graphicFrameLocks noGrp="1"/>
          </p:cNvGraphicFramePr>
          <p:nvPr/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 questionari </a:t>
                      </a:r>
                      <a:r>
                        <a:rPr lang="it-IT" dirty="0" err="1"/>
                        <a:t>a.s.</a:t>
                      </a:r>
                      <a:r>
                        <a:rPr lang="it-IT" dirty="0"/>
                        <a:t> 2023/2024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019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5E48602-AC4F-0A83-5CD2-6229F3A99015}"/>
              </a:ext>
            </a:extLst>
          </p:cNvPr>
          <p:cNvGraphicFramePr>
            <a:graphicFrameLocks noGrp="1"/>
          </p:cNvGraphicFramePr>
          <p:nvPr/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 questionari </a:t>
                      </a:r>
                      <a:r>
                        <a:rPr lang="it-IT" dirty="0" err="1"/>
                        <a:t>a.s.</a:t>
                      </a:r>
                      <a:r>
                        <a:rPr lang="it-IT" dirty="0"/>
                        <a:t> 2023/2024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id="{83DE607D-A7E3-83DA-250E-CFF2B75C9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1672786"/>
            <a:ext cx="4104456" cy="355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94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DE34A-BB3C-CF0C-F309-FE83E9E278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4" name="CasellaDiTesto 6">
            <a:extLst>
              <a:ext uri="{FF2B5EF4-FFF2-40B4-BE49-F238E27FC236}">
                <a16:creationId xmlns:a16="http://schemas.microsoft.com/office/drawing/2014/main" id="{00E14457-B23D-4642-5FB3-B2F4F1B3FB14}"/>
              </a:ext>
            </a:extLst>
          </p:cNvPr>
          <p:cNvSpPr txBox="1"/>
          <p:nvPr/>
        </p:nvSpPr>
        <p:spPr>
          <a:xfrm>
            <a:off x="1115616" y="548680"/>
            <a:ext cx="7956376" cy="5347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PROSPETTIVE DI SVILUPPO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tema di visione prospettica, intendiamo valorizzare al massimo il ruolo-chiave della condivisione e della collegialità. 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L’Istituto è già perfettamente inserito all’interno del tessuto territoriale, grazie a una fitta rete di relazioni con enti, associazioni e istituzioni della nostra realtà. Si prevede di intensificarne il coinvolgimento in reti e promuovere collaborazioni finalizzate ad affrontare temi di interesse comune.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L’oggetto degli accordi riguarda elementi che vorremmo approfondire ulteriormente per la loro natura strategica: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formazione docenti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(sono già attive reti di scopo e di ambito territoriale, convenzioni con Università, ecc.),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ricerca sull'innovazione dei processi organizzativi e didattici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(l’Istituto ha già aderito a una rete di scopo per la realizzazione di un percorso di ricerca-formazione sui nuovi ambienti di apprendimento e per la promozione del pensiero logico e computazionale)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percorsi rivolti agli allievi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con attività che rappresentano esse stesse altrettante 	priorità che l’Istituto già affronta, ma intende implementare.</a:t>
            </a:r>
          </a:p>
        </p:txBody>
      </p:sp>
    </p:spTree>
    <p:extLst>
      <p:ext uri="{BB962C8B-B14F-4D97-AF65-F5344CB8AC3E}">
        <p14:creationId xmlns:p14="http://schemas.microsoft.com/office/powerpoint/2010/main" val="11420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DE34A-BB3C-CF0C-F309-FE83E9E278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3" name="CasellaDiTesto 6">
            <a:extLst>
              <a:ext uri="{FF2B5EF4-FFF2-40B4-BE49-F238E27FC236}">
                <a16:creationId xmlns:a16="http://schemas.microsoft.com/office/drawing/2014/main" id="{00E14457-B23D-4642-5FB3-B2F4F1B3FB14}"/>
              </a:ext>
            </a:extLst>
          </p:cNvPr>
          <p:cNvSpPr txBox="1"/>
          <p:nvPr/>
        </p:nvSpPr>
        <p:spPr>
          <a:xfrm>
            <a:off x="1115616" y="908720"/>
            <a:ext cx="7956376" cy="4509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PROSPETTIVE DI SVILUPPO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 i temi che si considerano cruciali in un’ottica di prospettiva, richiamiamo, in particolare: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promozione dell’attitudine allo studio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l’acquisizione delle competenze relative all'autonomia personale e dello spirito di iniziativa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gestione di problematiche inerenti al disagio giovanile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cura dell'ambiente di apprendimento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nella dimensione materiale e organizzativa, ma anche metodologica e relazionale;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l’inclusività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nell’ottica del promuovere metodologie attente ai diversi stili di apprendimento e alla differenziazione/personalizzazione didattica, 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it-I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potenziamento di competenze in materia di cittadinanza attiva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anche attraverso la valorizzazione e il dialogo con il territorio per sviluppare il ruolo della Scuola come comunità che interagisce con il contesto locale.</a:t>
            </a:r>
          </a:p>
        </p:txBody>
      </p:sp>
    </p:spTree>
    <p:extLst>
      <p:ext uri="{BB962C8B-B14F-4D97-AF65-F5344CB8AC3E}">
        <p14:creationId xmlns:p14="http://schemas.microsoft.com/office/powerpoint/2010/main" val="330628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90172"/>
              </p:ext>
            </p:extLst>
          </p:nvPr>
        </p:nvGraphicFramePr>
        <p:xfrm>
          <a:off x="1259632" y="1260564"/>
          <a:ext cx="7632849" cy="4616708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55042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u="sng" dirty="0"/>
                        <a:t>OBIETTIVI STRATEGICI NAZIONALI</a:t>
                      </a:r>
                      <a:endParaRPr lang="it-IT" sz="1800" b="1" i="1" u="sng" dirty="0"/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Assicurare la direzione unitaria della scuola, promuovendo la partecipazione e la collaborazione tra le diverse componenti della comunità scolastica, con particolare attenzione alla realizzazione del Piano Triennale dell’Offerta Formativa.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Assicurare il funzionamento generale dell’istituzione scolastica, organizzando le attività secondo criteri di efficienza, efficacia e buon andamento dei servizi.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l’autonomia didattica e organizzativa, di ricerca, sperimentazione e sviluppo, in coerenza con il principio di autonomia delle istituzioni scolastiche.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la cultura e la pratica della valutazione come strumento di miglioramento della scuola, anche attraverso la valorizzazione della professionalità dei docenti.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CAB9FB3C-5B4F-CD0A-7448-290BC6121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98040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619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389375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REGIONALI</a:t>
            </a:r>
            <a:endParaRPr lang="it-IT" sz="1600" b="1" i="1" u="sng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60899"/>
              </p:ext>
            </p:extLst>
          </p:nvPr>
        </p:nvGraphicFramePr>
        <p:xfrm>
          <a:off x="1259631" y="1412776"/>
          <a:ext cx="7632849" cy="5170430"/>
        </p:xfrm>
        <a:graphic>
          <a:graphicData uri="http://schemas.openxmlformats.org/drawingml/2006/table">
            <a:tbl>
              <a:tblPr firstRow="1" firstCol="1" bandRow="1"/>
              <a:tblGrid>
                <a:gridCol w="432048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83793552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4225687217"/>
                    </a:ext>
                  </a:extLst>
                </a:gridCol>
                <a:gridCol w="2664297">
                  <a:extLst>
                    <a:ext uri="{9D8B030D-6E8A-4147-A177-3AD203B41FA5}">
                      <a16:colId xmlns:a16="http://schemas.microsoft.com/office/drawing/2014/main" val="3285765386"/>
                    </a:ext>
                  </a:extLst>
                </a:gridCol>
              </a:tblGrid>
              <a:tr h="47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OBIETTIVO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TRAGUARDI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6709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Realizzare iniziative di formazione finalizzate allo sviluppo professionale del personale, quale leva strategica per il miglioramento dei risultati degli studenti.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Incremento del personale coinvolto nelle iniziative di formazione.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indent="-17938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docenti e ATA partecipanti alle iniziative di formazione </a:t>
                      </a:r>
                    </a:p>
                    <a:p>
                      <a:pPr marL="179388" indent="-17938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incremento del numero dei partecipanti alle iniziative di formazione, rispetto al precedente anno scolastico.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  <a:tr h="10682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925" marR="186055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Sviluppo delle azioni realizzate per monitoraggio dei processi e documentazione.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925" marR="186055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Efficacia delle azioni e ricaduta sugli esiti degli studenti.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830" marR="2425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azioni realizzate/ implementazione delle medesime rispetto al precedente anno scolastico.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681188"/>
                  </a:ext>
                </a:extLst>
              </a:tr>
            </a:tbl>
          </a:graphicData>
        </a:graphic>
      </p:graphicFrame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E90BC39-CDCA-6722-E750-5CA79F34B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E84323-F13B-A96D-9235-5943A1D6DA83}"/>
              </a:ext>
            </a:extLst>
          </p:cNvPr>
          <p:cNvSpPr txBox="1"/>
          <p:nvPr/>
        </p:nvSpPr>
        <p:spPr>
          <a:xfrm>
            <a:off x="1547664" y="107422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REGIONALI</a:t>
            </a:r>
            <a:endParaRPr lang="it-IT" sz="1600" b="1" i="1" u="sng" dirty="0"/>
          </a:p>
        </p:txBody>
      </p:sp>
    </p:spTree>
    <p:extLst>
      <p:ext uri="{BB962C8B-B14F-4D97-AF65-F5344CB8AC3E}">
        <p14:creationId xmlns:p14="http://schemas.microsoft.com/office/powerpoint/2010/main" val="768121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547664" y="107422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REGIONALI</a:t>
            </a:r>
            <a:endParaRPr lang="it-IT" sz="1600" b="1" i="1" u="sng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805123"/>
              </p:ext>
            </p:extLst>
          </p:nvPr>
        </p:nvGraphicFramePr>
        <p:xfrm>
          <a:off x="1619672" y="1453314"/>
          <a:ext cx="7200801" cy="4952612"/>
        </p:xfrm>
        <a:graphic>
          <a:graphicData uri="http://schemas.openxmlformats.org/drawingml/2006/table">
            <a:tbl>
              <a:tblPr firstRow="1" firstCol="1" bandRow="1"/>
              <a:tblGrid>
                <a:gridCol w="303192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  <a:gridCol w="1848772">
                  <a:extLst>
                    <a:ext uri="{9D8B030D-6E8A-4147-A177-3AD203B41FA5}">
                      <a16:colId xmlns:a16="http://schemas.microsoft.com/office/drawing/2014/main" val="2837935524"/>
                    </a:ext>
                  </a:extLst>
                </a:gridCol>
                <a:gridCol w="2069196">
                  <a:extLst>
                    <a:ext uri="{9D8B030D-6E8A-4147-A177-3AD203B41FA5}">
                      <a16:colId xmlns:a16="http://schemas.microsoft.com/office/drawing/2014/main" val="4225687217"/>
                    </a:ext>
                  </a:extLst>
                </a:gridCol>
                <a:gridCol w="2979641">
                  <a:extLst>
                    <a:ext uri="{9D8B030D-6E8A-4147-A177-3AD203B41FA5}">
                      <a16:colId xmlns:a16="http://schemas.microsoft.com/office/drawing/2014/main" val="328576538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OBIETTIVO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TRAGUARDI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06820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Migliorare i risultati nelle prove standardizzate nazionali, con riguardo all'equità degli esiti.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Riduzione della varianza tra le classi.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 marR="31750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Miglioramento della varianza tra le classi a.s. in corso rispetto alla varianza a. s. precedente; valori della varianza tra le classi almeno in linea con la media nazionale.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1750" marR="31750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982177"/>
                  </a:ext>
                </a:extLst>
              </a:tr>
              <a:tr h="10682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9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Riduzione della percentuale degli alunni collocati nei livelli 1 e 2.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 marR="86995" indent="4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Miglioramento percentuali </a:t>
                      </a:r>
                      <a:r>
                        <a:rPr lang="it-IT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a.s.</a:t>
                      </a: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corso rispetto alle percentuali a.s. precedente; percentuali degli alunni collocati nei livelli 1 e 2 almeno in linea con le medie nazionali.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76825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72ADAD99-B40A-6681-A8D3-129BB2EC1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447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187624" y="119675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22758"/>
              </p:ext>
            </p:extLst>
          </p:nvPr>
        </p:nvGraphicFramePr>
        <p:xfrm>
          <a:off x="1221656" y="1823338"/>
          <a:ext cx="7382792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246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119355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024191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ESITI DEGLI STUDENTI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DELLA PRIORITÀ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 TRAGUARDO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/>
                        <a:t>Risultati scolastici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Perseguimento del successo formativo anche promuovendo la continuità tra i cicli scolastici.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/>
                        <a:t>Ridurre del 5% le fasce basse di valutazione e incrementare del 5% la fascia medio-alta in Italiano, Matematica e Inglese.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/>
                        <a:t>Condividere strumenti comuni per il passaggio di informazioni, verifica livelli raggiunti e restituzione esiti.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/>
                        <a:t>Aumentare del 5% il numero degli alunni che seguono il consiglio orientativo.</a:t>
                      </a:r>
                    </a:p>
                    <a:p>
                      <a:pPr marL="179388" indent="-179388"/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52148AF8-A29F-6772-8D17-3059C5564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678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135878"/>
              </p:ext>
            </p:extLst>
          </p:nvPr>
        </p:nvGraphicFramePr>
        <p:xfrm>
          <a:off x="1221656" y="1861394"/>
          <a:ext cx="7382792" cy="2503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246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119355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024191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575176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ESITI DEGLI STUDENTI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DELLA PRIORITÀ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 TRAGUARDO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1928534">
                <a:tc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 nelle prove standardizzate nazionali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Migliorare gli esiti nelle prove INVALSI.</a:t>
                      </a:r>
                      <a:endParaRPr lang="it-IT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Ridurre il numero degli alunni collocati nei livelli bassi di valutazione in tutte le classi coinvolte nelle prove.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EEA4C44-9237-4F4D-B453-CC48134E9B34}"/>
              </a:ext>
            </a:extLst>
          </p:cNvPr>
          <p:cNvSpPr txBox="1"/>
          <p:nvPr/>
        </p:nvSpPr>
        <p:spPr>
          <a:xfrm>
            <a:off x="827584" y="1215937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 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7F55AA6-7A2E-8D56-722D-1F720B8C1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180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069816"/>
              </p:ext>
            </p:extLst>
          </p:nvPr>
        </p:nvGraphicFramePr>
        <p:xfrm>
          <a:off x="1221657" y="1362082"/>
          <a:ext cx="7742831" cy="4589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701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523715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744415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515368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ESITI DEGLI STUDENTI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DELLA PRIORITÀ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 TRAGUARDO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2336019">
                <a:tc rowSpan="2"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Competenze chiave europee</a:t>
                      </a:r>
                      <a:endParaRPr lang="it-IT" sz="1600" dirty="0"/>
                    </a:p>
                  </a:txBody>
                  <a:tcPr marL="54000" marR="54000" anchor="ctr"/>
                </a:tc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le competenze di cittadinanza sociali e civiche attraverso efficaci processi inclusivi.</a:t>
                      </a:r>
                    </a:p>
                  </a:txBody>
                  <a:tcPr marL="54000" marR="54000" anchor="ctr"/>
                </a:tc>
                <a:tc>
                  <a:txBody>
                    <a:bodyPr/>
                    <a:lstStyle/>
                    <a:p>
                      <a:pPr marL="93663" lvl="0" indent="-93663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Favorire la partecipazione degli alunni dell’I.C. a iniziative comuni (&gt;=70% popolazione scolastica)</a:t>
                      </a:r>
                    </a:p>
                    <a:p>
                      <a:pPr marL="93663" lvl="0" indent="-93663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Valorizzare comportamenti prosociali riconoscendo meriti e talenti propri di ciascuno.</a:t>
                      </a:r>
                    </a:p>
                    <a:p>
                      <a:pPr marL="93663" lvl="0" indent="-93663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Orientare l’azione sanzionatoria per promuovere competenze sociali e civiche.</a:t>
                      </a: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1735811">
                <a:tc v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 marL="54000" marR="5400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specifici percorsi per sviluppare competenze riferibili alle discipline STEAM attraverso l'utilizzo efficace delle TIC.</a:t>
                      </a:r>
                      <a:endParaRPr lang="it-IT" sz="1600" dirty="0"/>
                    </a:p>
                  </a:txBody>
                  <a:tcPr marL="54000" marR="54000" anchor="ctr"/>
                </a:tc>
                <a:tc>
                  <a:txBody>
                    <a:bodyPr/>
                    <a:lstStyle/>
                    <a:p>
                      <a:pPr marL="93663" lvl="0" indent="-93663"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/>
                        <a:t>Sperimentare l’universalità del linguaggio scientifico, tecnologico, artistico e matematico e sviluppare l’attitudine alla risoluzione di problemi e al pensiero logico e computazionale in ambienti innovativi di apprendimento.</a:t>
                      </a: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392198914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BEFE1D9-5EEE-4932-9DFA-08538F7386B0}"/>
              </a:ext>
            </a:extLst>
          </p:cNvPr>
          <p:cNvSpPr txBox="1"/>
          <p:nvPr/>
        </p:nvSpPr>
        <p:spPr>
          <a:xfrm>
            <a:off x="1187624" y="1052738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FC03D29F-CB8A-300A-FD3F-6320E4E39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39750"/>
              </p:ext>
            </p:extLst>
          </p:nvPr>
        </p:nvGraphicFramePr>
        <p:xfrm>
          <a:off x="1151620" y="340263"/>
          <a:ext cx="7848872" cy="69342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</a:tblGrid>
              <a:tr h="693421">
                <a:tc>
                  <a:txBody>
                    <a:bodyPr/>
                    <a:lstStyle/>
                    <a:p>
                      <a:pPr algn="ctr" rtl="0"/>
                      <a:r>
                        <a:rPr lang="it-IT" dirty="0"/>
                        <a:t>Il Piano di miglioramento triennio 2022/2025</a:t>
                      </a:r>
                      <a:endParaRPr lang="it-IT" noProof="0" dirty="0"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559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Rosso viola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Parallas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s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9250</TotalTime>
  <Words>1388</Words>
  <Application>Microsoft Office PowerPoint</Application>
  <PresentationFormat>Presentazione su schermo (4:3)</PresentationFormat>
  <Paragraphs>153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Corbel</vt:lpstr>
      <vt:lpstr>Times New Roman</vt:lpstr>
      <vt:lpstr>Parallasse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Windows</cp:lastModifiedBy>
  <cp:revision>222</cp:revision>
  <dcterms:created xsi:type="dcterms:W3CDTF">2016-06-30T12:30:46Z</dcterms:created>
  <dcterms:modified xsi:type="dcterms:W3CDTF">2024-06-27T17:39:42Z</dcterms:modified>
</cp:coreProperties>
</file>