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378" r:id="rId2"/>
    <p:sldId id="426" r:id="rId3"/>
    <p:sldId id="401" r:id="rId4"/>
    <p:sldId id="404" r:id="rId5"/>
    <p:sldId id="403" r:id="rId6"/>
    <p:sldId id="405" r:id="rId7"/>
    <p:sldId id="427" r:id="rId8"/>
    <p:sldId id="408" r:id="rId9"/>
    <p:sldId id="409" r:id="rId10"/>
    <p:sldId id="410" r:id="rId11"/>
    <p:sldId id="41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D4B7"/>
    <a:srgbClr val="F7E3D0"/>
    <a:srgbClr val="5B7422"/>
    <a:srgbClr val="7B9E2E"/>
    <a:srgbClr val="93BC36"/>
    <a:srgbClr val="95BF37"/>
    <a:srgbClr val="9EC840"/>
    <a:srgbClr val="A0C943"/>
    <a:srgbClr val="AACF5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02" autoAdjust="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5901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29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1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7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85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39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01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06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5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6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6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61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79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4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54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13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0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043608" y="62068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u="sng" dirty="0"/>
              <a:t>Rapporto di </a:t>
            </a:r>
            <a:r>
              <a:rPr lang="it-IT" sz="2000" b="1" i="1" u="sng" dirty="0" err="1"/>
              <a:t>AutoValutazione</a:t>
            </a:r>
            <a:endParaRPr lang="it-IT" sz="2000" b="1" i="1" u="sng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C015368-98E2-4310-8FD9-3CEAD938C5D2}"/>
              </a:ext>
            </a:extLst>
          </p:cNvPr>
          <p:cNvSpPr/>
          <p:nvPr/>
        </p:nvSpPr>
        <p:spPr>
          <a:xfrm>
            <a:off x="2651398" y="15994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i="1" u="sng" dirty="0"/>
              <a:t>LA MISSION DELLA NOSTRA SCUOLA</a:t>
            </a:r>
          </a:p>
        </p:txBody>
      </p:sp>
      <p:pic>
        <p:nvPicPr>
          <p:cNvPr id="5" name="Picture 1412">
            <a:extLst>
              <a:ext uri="{FF2B5EF4-FFF2-40B4-BE49-F238E27FC236}">
                <a16:creationId xmlns:a16="http://schemas.microsoft.com/office/drawing/2014/main" id="{CB01241A-31DE-43A1-BC8F-6F0847364C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62435" y="2040811"/>
            <a:ext cx="5749925" cy="74993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A97A69-6B9D-4B01-8555-7F6BA4CE0DE0}"/>
              </a:ext>
            </a:extLst>
          </p:cNvPr>
          <p:cNvSpPr txBox="1"/>
          <p:nvPr/>
        </p:nvSpPr>
        <p:spPr>
          <a:xfrm>
            <a:off x="1547663" y="2976915"/>
            <a:ext cx="6624737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/>
              <a:t>I VALORI DI RIFERIMENTO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Un’idea di studente come soggetto attivo, curioso, che si avvicina ai saperi dei grandi e al mondo della cultura senza paura e sudditanza, ma con spirito critico e aspirazione alla libertà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Un’idea di società inclusiva, solidale, attenta alla tutela dell’ambiente naturale e antropico e alla piena valorizzazione del patrimonio storico e culturale.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D760F5A-CAEA-DF77-6AF9-E278800EF2F9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285737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930206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33544"/>
              </p:ext>
            </p:extLst>
          </p:nvPr>
        </p:nvGraphicFramePr>
        <p:xfrm>
          <a:off x="1043608" y="1583451"/>
          <a:ext cx="7848872" cy="3396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608662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014436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Orientamento strategico e organizzazione della scuola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collaborazione tra docenti e incentivare la diffusione di buone pratiche innovative, laboratoriali e collaborative per classi aperte.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786741">
                <a:tc rowSpan="2"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 di apprendimento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la ricerca-azione su ambienti di apprendimento innovativi con particolare riferimento a quelli digitali.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41763"/>
                  </a:ext>
                </a:extLst>
              </a:tr>
              <a:tr h="903313">
                <a:tc vMerge="1"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Utilizzare strumentazioni informatiche e piattaforme/linguaggi digitali per veicolare contenuti disciplinari.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75511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0B64C043-2551-C4A8-ECE3-66C188CDB3FE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23000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930206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240056"/>
              </p:ext>
            </p:extLst>
          </p:nvPr>
        </p:nvGraphicFramePr>
        <p:xfrm>
          <a:off x="1043608" y="1583451"/>
          <a:ext cx="7848872" cy="2539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e valorizzazione delle risorse umane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Percorsi di formazione sulla didattica innovativa da condurre verticalmente ai tre ordini di scuola.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Integrazione con il territorio e rapporti con le famiglie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Incrementare la partecipazione delle famiglie alla vita scolastica e favorire il loro coinvolgimento nella promozione di stili di vita sostenibili.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41763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6E2A3844-9B5B-D278-E43D-65C5F6DCBB65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60036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77110"/>
              </p:ext>
            </p:extLst>
          </p:nvPr>
        </p:nvGraphicFramePr>
        <p:xfrm>
          <a:off x="1259632" y="790346"/>
          <a:ext cx="7632849" cy="4616708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55042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u="sng" dirty="0"/>
                        <a:t>OBIETTIVI STRATEGICI NAZIONALI</a:t>
                      </a:r>
                      <a:endParaRPr lang="it-IT" sz="1800" b="1" i="1" u="sng" dirty="0"/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Assicurare la direzione unitaria della scuola, promuovendo la partecipazione e la collaborazione tra le diverse componenti della comunità scolastica, con particolare attenzione alla realizzazione del Piano Triennale dell’Offerta Formativa.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Assicurare il funzionamento generale dell’istituzione scolastica, organizzando le attività secondo criteri di efficienza, efficacia e buon andamento dei servizi.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l’autonomia didattica e organizzativa, di ricerca, sperimentazione e sviluppo, in coerenza con il principio di autonomia delle istituzioni scolastiche.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cultura e la pratica della valutazione come strumento di miglioramento della scuola, anche attraverso la valorizzazione della professionalità dei docenti.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DE805F-E13A-7B36-2DBE-9857B1ADA6C8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68561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331640" y="7774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58076"/>
              </p:ext>
            </p:extLst>
          </p:nvPr>
        </p:nvGraphicFramePr>
        <p:xfrm>
          <a:off x="1259632" y="1165675"/>
          <a:ext cx="7632849" cy="4745614"/>
        </p:xfrm>
        <a:graphic>
          <a:graphicData uri="http://schemas.openxmlformats.org/drawingml/2006/table">
            <a:tbl>
              <a:tblPr firstRow="1" firstCol="1" bandRow="1"/>
              <a:tblGrid>
                <a:gridCol w="432048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83793552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4225687217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3285765386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TRAGUARDI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6709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Realizzare iniziative di formazione finalizzate allo sviluppo professionale del personale, quale leva strategica per il miglioramento dei risultati degli studenti.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Incremento del personale coinvolto nelle iniziative di formazione.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docenti e ATA partecipanti alle iniziative di formazione 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incremento del numero dei partecipanti alle iniziative di formazione, rispetto al precedente anno scolastico.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  <a:tr h="1068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186055" indent="44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Sviluppo delle azioni realizzate per monitoraggio dei processi e documentazione.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" marR="186055" indent="44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Efficacia delle azioni e ricaduta sugli esiti degli studenti.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 marR="242570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azioni realizzate/ implementazione delle medesime rispetto al precedente anno scolastico.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681188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3C66D88E-517C-6510-EE75-1AEF02A20C4E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76812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548680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053498"/>
              </p:ext>
            </p:extLst>
          </p:nvPr>
        </p:nvGraphicFramePr>
        <p:xfrm>
          <a:off x="1331639" y="1052736"/>
          <a:ext cx="7200801" cy="4492744"/>
        </p:xfrm>
        <a:graphic>
          <a:graphicData uri="http://schemas.openxmlformats.org/drawingml/2006/table">
            <a:tbl>
              <a:tblPr firstRow="1" firstCol="1" bandRow="1"/>
              <a:tblGrid>
                <a:gridCol w="303192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  <a:gridCol w="1848772">
                  <a:extLst>
                    <a:ext uri="{9D8B030D-6E8A-4147-A177-3AD203B41FA5}">
                      <a16:colId xmlns:a16="http://schemas.microsoft.com/office/drawing/2014/main" val="2837935524"/>
                    </a:ext>
                  </a:extLst>
                </a:gridCol>
                <a:gridCol w="2069196">
                  <a:extLst>
                    <a:ext uri="{9D8B030D-6E8A-4147-A177-3AD203B41FA5}">
                      <a16:colId xmlns:a16="http://schemas.microsoft.com/office/drawing/2014/main" val="4225687217"/>
                    </a:ext>
                  </a:extLst>
                </a:gridCol>
                <a:gridCol w="2979641">
                  <a:extLst>
                    <a:ext uri="{9D8B030D-6E8A-4147-A177-3AD203B41FA5}">
                      <a16:colId xmlns:a16="http://schemas.microsoft.com/office/drawing/2014/main" val="328576538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TRAGUARDI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0682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Migliorare i risultati nelle prove standardizzate nazionali, con riguardo all'equità degli esiti.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Riduzione della varianza tra le classi.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marR="31750" indent="44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Miglioramento della varianza tra le classi a.s. in corso rispetto alla varianza a. s. precedente; valori della varianza tra le classi almeno in linea con la media nazionale.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0" marR="31750" indent="44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82177"/>
                  </a:ext>
                </a:extLst>
              </a:tr>
              <a:tr h="1068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92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Riduzione della percentuale degli alunni collocati nei livelli 1 e 2.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marR="86995" indent="44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Miglioramento percentuali </a:t>
                      </a:r>
                      <a:r>
                        <a:rPr lang="it-IT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a.s.</a:t>
                      </a: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corso rispetto alle percentuali a.s. precedente; percentuali degli alunni collocati nei livelli 1 e 2 almeno in linea con le medie nazionali.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76825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D6A5C5B3-CD20-E528-BED0-C3670DA359B0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411244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15616" y="570166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704317"/>
              </p:ext>
            </p:extLst>
          </p:nvPr>
        </p:nvGraphicFramePr>
        <p:xfrm>
          <a:off x="1221656" y="1178416"/>
          <a:ext cx="7670824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525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02006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59123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>
                    <a:solidFill>
                      <a:srgbClr val="A0C94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>
                    <a:solidFill>
                      <a:srgbClr val="A0C94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>
                    <a:solidFill>
                      <a:srgbClr val="A0C9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2289618">
                <a:tc>
                  <a:txBody>
                    <a:bodyPr/>
                    <a:lstStyle/>
                    <a:p>
                      <a:r>
                        <a:rPr lang="it-IT" sz="1600" b="1" dirty="0"/>
                        <a:t>Risultati scolastici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Perseguimento del successo formativo, anche promuovendo la continuità tra i cicli scolastici.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del 5% le fasce basse di valutazione e incrementare del 5% la fascia medio-alta in Italiano, Matematica e Inglese.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Condividere strumenti comuni per il passaggio di informazioni, verifica livelli raggiunti e restituzione esiti.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Aumentare almeno del 5% il numero degli alunni che seguono il consiglio orientativo.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A3FCC7-D0B7-AB05-3E8F-B20A406AD2AB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93767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72110"/>
              </p:ext>
            </p:extLst>
          </p:nvPr>
        </p:nvGraphicFramePr>
        <p:xfrm>
          <a:off x="1221656" y="1196752"/>
          <a:ext cx="7670824" cy="244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708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169702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516414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44994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ESITI DEGLI STUDENTI</a:t>
                      </a:r>
                    </a:p>
                  </a:txBody>
                  <a:tcPr anchor="ctr">
                    <a:solidFill>
                      <a:srgbClr val="93BC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DELLA PRIORITÀ</a:t>
                      </a:r>
                    </a:p>
                  </a:txBody>
                  <a:tcPr anchor="ctr">
                    <a:solidFill>
                      <a:srgbClr val="93BC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 TRAGUARDO</a:t>
                      </a:r>
                    </a:p>
                  </a:txBody>
                  <a:tcPr anchor="ctr">
                    <a:solidFill>
                      <a:srgbClr val="93BC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926322"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 nelle prove standardizzate nazionali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Migliorare gli esiti nelle prove INVALSI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il numero degli alunni collocati nei livelli bassi di valutazione in tutte le classi coinvolte nelle prove.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A4C44-9237-4F4D-B453-CC48134E9B34}"/>
              </a:ext>
            </a:extLst>
          </p:cNvPr>
          <p:cNvSpPr txBox="1"/>
          <p:nvPr/>
        </p:nvSpPr>
        <p:spPr>
          <a:xfrm>
            <a:off x="1115616" y="562343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9CA9599-2BC9-8518-A375-10075AE1954E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55718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24083"/>
              </p:ext>
            </p:extLst>
          </p:nvPr>
        </p:nvGraphicFramePr>
        <p:xfrm>
          <a:off x="1221656" y="1196752"/>
          <a:ext cx="7670825" cy="4908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708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1795616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89050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579854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ESITI DEGLI STUDENTI</a:t>
                      </a:r>
                    </a:p>
                  </a:txBody>
                  <a:tcPr anchor="ctr">
                    <a:solidFill>
                      <a:srgbClr val="7B9E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DELLA PRIORITÀ</a:t>
                      </a:r>
                    </a:p>
                  </a:txBody>
                  <a:tcPr anchor="ctr">
                    <a:solidFill>
                      <a:srgbClr val="7B9E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 TRAGUARDO</a:t>
                      </a:r>
                    </a:p>
                  </a:txBody>
                  <a:tcPr anchor="ctr">
                    <a:solidFill>
                      <a:srgbClr val="7B9E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624940">
                <a:tc rowSpan="2">
                  <a:txBody>
                    <a:bodyPr/>
                    <a:lstStyle/>
                    <a:p>
                      <a:pPr rtl="0" eaLnBrk="1" latinLnBrk="0" hangingPunct="1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 chiave e di cittadinanza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le competenze di cittadinanza sociali e civiche attraverso efficaci processi inclusivi.</a:t>
                      </a:r>
                      <a:endParaRPr lang="it-IT" sz="1600" dirty="0">
                        <a:effectLst/>
                      </a:endParaRPr>
                    </a:p>
                    <a:p>
                      <a:pPr rtl="0" eaLnBrk="0" latinLnBrk="0" hangingPunct="0"/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lvl="0" indent="-179388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Favorire la partecipazione degli alunni dell'IC a iniziative comuni (almeno il 70% della popolazione scolastica) finalizzate a promuovere la cittadinanza sostenibile.</a:t>
                      </a:r>
                    </a:p>
                    <a:p>
                      <a:pPr marL="179388" lvl="0" indent="-179388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Valorizzare comportamenti pro-sociali riconoscendo meriti e talenti propri di ciascuno.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Orientare l'azione sanzionatoria per promuovere competenze sociali e civiche.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1795968">
                <a:tc vMerge="1">
                  <a:txBody>
                    <a:bodyPr/>
                    <a:lstStyle/>
                    <a:p>
                      <a:pPr rtl="0" eaLnBrk="1" latinLnBrk="0" hangingPunct="1"/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specifici percorsi per sviluppare competenze riferibili alle discipline STEAM attraverso l'utilizzo efficace delle TIC.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Sperimentare l'universalità del linguaggio scientifico-tecnologico-artistico-matematico e sviluppare l'attitudine alla risoluzione di problemi e al pensiero logico e computazionale in ambienti innovativi di apprendimento.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0614817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A4C44-9237-4F4D-B453-CC48134E9B34}"/>
              </a:ext>
            </a:extLst>
          </p:cNvPr>
          <p:cNvSpPr txBox="1"/>
          <p:nvPr/>
        </p:nvSpPr>
        <p:spPr>
          <a:xfrm>
            <a:off x="1115616" y="562343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5EB2075-2535-63A0-B26D-C7C45D95B637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357001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908720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315503"/>
              </p:ext>
            </p:extLst>
          </p:nvPr>
        </p:nvGraphicFramePr>
        <p:xfrm>
          <a:off x="1043608" y="1583680"/>
          <a:ext cx="7848872" cy="228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8832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0612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Curricolo, progettazione e valutazione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Progettare prove standardizzate interne per classi parallele e costruire comuni strumenti formalizzati di rilevazione delle competenze.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8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Inclusione e differenziazione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una didattica inclusiva per rispondere alle esigenze degli alunni con bisogni educativi speciali.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09294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F8A9AA51-B776-5C0C-FF78-26DB273264C7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1632720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858198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691687"/>
              </p:ext>
            </p:extLst>
          </p:nvPr>
        </p:nvGraphicFramePr>
        <p:xfrm>
          <a:off x="1043608" y="1583451"/>
          <a:ext cx="7848872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eaLnBrk="0" hangingPunct="0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Continuità e orientamento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negli alunni un metodo di lavoro che consenta loro di apprendere in autonomia.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negli alunni forme di consapevolezza delle proprie potenzialità e dei propri limiti ed educare all'impegno nel portar a termine il lavoro individuale e/o di gruppo.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86333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DAF68B-B6CA-5BA7-7CD3-06492D016C88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2022/25</a:t>
            </a:r>
          </a:p>
        </p:txBody>
      </p:sp>
    </p:spTree>
    <p:extLst>
      <p:ext uri="{BB962C8B-B14F-4D97-AF65-F5344CB8AC3E}">
        <p14:creationId xmlns:p14="http://schemas.microsoft.com/office/powerpoint/2010/main" val="2120386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ersonalizzato 1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AC4B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Parallasse</Template>
  <TotalTime>9236</TotalTime>
  <Words>965</Words>
  <Application>Microsoft Office PowerPoint</Application>
  <PresentationFormat>Presentazione su schermo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Parallasse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Annamaria Racioppa</cp:lastModifiedBy>
  <cp:revision>230</cp:revision>
  <dcterms:created xsi:type="dcterms:W3CDTF">2016-06-30T12:30:46Z</dcterms:created>
  <dcterms:modified xsi:type="dcterms:W3CDTF">2023-11-27T20:09:53Z</dcterms:modified>
</cp:coreProperties>
</file>