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378" r:id="rId2"/>
    <p:sldId id="426" r:id="rId3"/>
    <p:sldId id="428" r:id="rId4"/>
    <p:sldId id="429" r:id="rId5"/>
    <p:sldId id="401" r:id="rId6"/>
    <p:sldId id="430" r:id="rId7"/>
    <p:sldId id="431" r:id="rId8"/>
    <p:sldId id="432" r:id="rId9"/>
    <p:sldId id="433" r:id="rId10"/>
    <p:sldId id="435" r:id="rId11"/>
    <p:sldId id="43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D4B7"/>
    <a:srgbClr val="F7E3D0"/>
    <a:srgbClr val="5B7422"/>
    <a:srgbClr val="7B9E2E"/>
    <a:srgbClr val="93BC36"/>
    <a:srgbClr val="95BF37"/>
    <a:srgbClr val="9EC840"/>
    <a:srgbClr val="A0C943"/>
    <a:srgbClr val="AACF5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02" autoAdjust="0"/>
  </p:normalViewPr>
  <p:slideViewPr>
    <p:cSldViewPr>
      <p:cViewPr varScale="1">
        <p:scale>
          <a:sx n="66" d="100"/>
          <a:sy n="66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5901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29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11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172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285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397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011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06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3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25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6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6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61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79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40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54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13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3CBDAB-55ED-4742-B2D3-96403D32B1D3}" type="datetimeFigureOut">
              <a:rPr lang="it-IT" smtClean="0"/>
              <a:t>27/11/2023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30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043608" y="62068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u="sng" dirty="0"/>
              <a:t>Piano di Miglioramento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C015368-98E2-4310-8FD9-3CEAD938C5D2}"/>
              </a:ext>
            </a:extLst>
          </p:cNvPr>
          <p:cNvSpPr/>
          <p:nvPr/>
        </p:nvSpPr>
        <p:spPr>
          <a:xfrm>
            <a:off x="2651398" y="159947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i="1" u="sng" dirty="0"/>
              <a:t>LA MISSION DELLA NOSTRA SCUOLA</a:t>
            </a:r>
          </a:p>
        </p:txBody>
      </p:sp>
      <p:pic>
        <p:nvPicPr>
          <p:cNvPr id="5" name="Picture 1412">
            <a:extLst>
              <a:ext uri="{FF2B5EF4-FFF2-40B4-BE49-F238E27FC236}">
                <a16:creationId xmlns:a16="http://schemas.microsoft.com/office/drawing/2014/main" id="{CB01241A-31DE-43A1-BC8F-6F0847364CB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062435" y="2040811"/>
            <a:ext cx="5749925" cy="74993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8A97A69-6B9D-4B01-8555-7F6BA4CE0DE0}"/>
              </a:ext>
            </a:extLst>
          </p:cNvPr>
          <p:cNvSpPr txBox="1"/>
          <p:nvPr/>
        </p:nvSpPr>
        <p:spPr>
          <a:xfrm>
            <a:off x="1547663" y="2976915"/>
            <a:ext cx="6624737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/>
              <a:t>I VALORI DI RIFERIMENTO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/>
              <a:t>Un’idea di studente come soggetto attivo, curioso, che si avvicina ai saperi dei grandi e al mondo della cultura senza paura e sudditanza, ma con spirito critico e aspirazione alla libertà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Un’idea di società inclusiva, solidale, attenta alla tutela dell’ambiente naturale e antropico e alla piena valorizzazione del patrimonio storico e culturale.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D760F5A-CAEA-DF77-6AF9-E278800EF2F9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2857371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083117"/>
              </p:ext>
            </p:extLst>
          </p:nvPr>
        </p:nvGraphicFramePr>
        <p:xfrm>
          <a:off x="1259632" y="1165675"/>
          <a:ext cx="7632849" cy="4876424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Premessa</a:t>
                      </a:r>
                    </a:p>
                  </a:txBody>
                  <a:tcPr marL="4023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 finalità dei percorsi attivati per gli alunni sono: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Favorire l’acquisizione di corrette norme di comportamento sociale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Favorire l’autovalutazione e l’autostima.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Obiettivi educativi: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Acquisire, consolidare e sviluppare le capacità di comunicare e di esprimersi con diversi linguaggi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Riconoscere le proprie difficoltà e possibilità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Riconoscere le proprie emozioni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Acquisire consapevolezza della propria identità, dei propri diritti e delle pari opportunità fra generi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Acquisire la capacità di prendere iniziative, decisioni e di fare scelte consapevoli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Sviluppare la disponibilità a confrontarsi e a collaborare con gli altri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Accettare e rispettare l’altro, la sua cultura, le sue idee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 Comprendere e condividere regole e valori di convivenza civile, sociale e umana.</a:t>
                      </a:r>
                    </a:p>
                  </a:txBody>
                  <a:tcPr marL="40237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DA7F1592-ECFA-B9B2-8F33-0EF2A5C9AAE6}"/>
              </a:ext>
            </a:extLst>
          </p:cNvPr>
          <p:cNvSpPr txBox="1"/>
          <p:nvPr/>
        </p:nvSpPr>
        <p:spPr>
          <a:xfrm>
            <a:off x="1331640" y="77743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Percorso formativo 3 – </a:t>
            </a:r>
            <a:r>
              <a:rPr lang="it-IT" sz="18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Educazione all’affettività</a:t>
            </a:r>
            <a:endParaRPr lang="it-IT" sz="1600" b="1" i="1" u="sng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570992E-A8C2-A11F-484F-A5CA0DC9F39B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1439552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415317"/>
              </p:ext>
            </p:extLst>
          </p:nvPr>
        </p:nvGraphicFramePr>
        <p:xfrm>
          <a:off x="1259632" y="1165675"/>
          <a:ext cx="7632849" cy="3577214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Azioni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>
                        <a:spcAft>
                          <a:spcPts val="400"/>
                        </a:spcAft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Attività formative rivolte a: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insegnanti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alunni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genitori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Giornata nazionale contro il bullismo e cyberbullismo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Nodo Blu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contro il Bullismo (7 febbraio);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Giornata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Manifesto della comunicazione non ostile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(17 Febbraio). 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Giornata internazionale contro l'omofobia, la bifobia e la transfobia 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(17 Maggio);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Giornata dei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Giochi della gentilezza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(13 novembre);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Giornata mondiale dei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Diritti dell’infanzia e dell’adolescenza 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(20 novembre);</a:t>
                      </a:r>
                    </a:p>
                    <a:p>
                      <a:pPr>
                        <a:spcAft>
                          <a:spcPts val="400"/>
                        </a:spcAft>
                      </a:pP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Giornata internazionale per l'eliminazione della violenza contro le donne 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(25 Novembre).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A84C5C04-1B4E-D5D7-BFEC-638EC98FAD83}"/>
              </a:ext>
            </a:extLst>
          </p:cNvPr>
          <p:cNvSpPr txBox="1"/>
          <p:nvPr/>
        </p:nvSpPr>
        <p:spPr>
          <a:xfrm>
            <a:off x="1331640" y="77743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Percorso formativo 3 – </a:t>
            </a:r>
            <a:r>
              <a:rPr lang="it-IT" sz="18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Educazione all’affettività</a:t>
            </a:r>
            <a:endParaRPr lang="it-IT" sz="1600" b="1" i="1" u="sng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3E039B7D-A5AC-0757-F6D8-E5F27338F08F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45001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312339"/>
              </p:ext>
            </p:extLst>
          </p:nvPr>
        </p:nvGraphicFramePr>
        <p:xfrm>
          <a:off x="1259632" y="790346"/>
          <a:ext cx="7632849" cy="5366262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55042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u="sng" dirty="0"/>
                        <a:t>OBIETTIVI FORMATIVI PRIORITARI</a:t>
                      </a:r>
                      <a:endParaRPr lang="it-IT" sz="1800" b="1" i="1" u="sng" dirty="0"/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marL="285750" lvl="0" indent="-28575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valorizzazione e potenziamento delle competenze linguistiche, con particolare riferimento all'italiano nonché alla lingua inglese e ad altre lingue dell'Unione europea, anche mediante l'utilizzo della metodologia Content </a:t>
                      </a:r>
                      <a:r>
                        <a:rPr lang="it-IT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integrated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learning</a:t>
                      </a:r>
                    </a:p>
                    <a:p>
                      <a:pPr marL="285750" lvl="0" indent="-28575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potenziamento delle competenze matematico-logiche e scientifiche</a:t>
                      </a:r>
                    </a:p>
                    <a:p>
                      <a:pPr marL="285750" lvl="0" indent="-28575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potenziamento delle competenze (nella pratica e nella cultura) musicali, nell'arte e nella storia dell'arte, nel cinema, nelle tecniche e nei media di produzione e di diffusione delle immagini e dei suoni, anche mediante il coinvolgimento dei musei e degli altri istituti pubblici e privati operanti in tali settori</a:t>
                      </a:r>
                    </a:p>
                    <a:p>
                      <a:pPr marL="285750" lvl="0" indent="-28575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sviluppo delle competenze in materia di cittadinanza attiva e democratica attraverso la valorizzazione dell'educazione interculturale e alla pace, il rispetto delle differenze e il dialogo tra le culture, il sostegno dell'assunzione di responsabilità nonché della solidarietà e della cura dei beni comuni e della consapevolezza dei diritti e dei doveri; potenziamento delle conoscenze in materia giuridica ed economico-finanziaria e di educazione all'autoimprenditorialità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2" name="CasellaDiTesto 1">
            <a:extLst>
              <a:ext uri="{FF2B5EF4-FFF2-40B4-BE49-F238E27FC236}">
                <a16:creationId xmlns:a16="http://schemas.microsoft.com/office/drawing/2014/main" id="{CFC5DA33-7CC8-A84A-EB04-80E7EAE0D8B8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68561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266379"/>
              </p:ext>
            </p:extLst>
          </p:nvPr>
        </p:nvGraphicFramePr>
        <p:xfrm>
          <a:off x="1259632" y="790346"/>
          <a:ext cx="7632849" cy="3720342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55042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u="sng" dirty="0"/>
                        <a:t>OBIETTIVI FORMATIVI PRIORITARI</a:t>
                      </a:r>
                      <a:endParaRPr lang="it-IT" sz="1800" b="1" i="1" u="sng" dirty="0"/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marL="285750" lvl="0" indent="-28575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sviluppo di comportamenti responsabili ispirati alla conoscenza e al rispetto della legalità, della sostenibilità ambientale, dei beni paesaggistici, del patrimonio e delle attività culturali </a:t>
                      </a:r>
                    </a:p>
                    <a:p>
                      <a:pPr marL="285750" lvl="0" indent="-28575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potenziamento delle discipline motorie e sviluppo di comportamenti ispirati a uno stile di vita sano, con particolare riferimento all'alimentazione, all'educazione fisica e allo sport, e attenzione alla tutela del diritto allo studio degli studenti praticanti attività sportiva agonistica</a:t>
                      </a:r>
                    </a:p>
                    <a:p>
                      <a:pPr marL="285750" lvl="0" indent="-28575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sviluppo delle competenze digitali degli studenti, con particolare riguardo al pensiero computazionale, all'utilizzo critico e consapevole dei social network e dei media nonché alla produzione e ai legami con il mondo del lavoro</a:t>
                      </a:r>
                    </a:p>
                    <a:p>
                      <a:pPr marL="285750" lvl="0" indent="-28575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potenziamento delle metodologie laboratoriali e delle attività di laboratorio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D1D20983-EB84-187A-A014-262047D9CAC8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695390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927453"/>
              </p:ext>
            </p:extLst>
          </p:nvPr>
        </p:nvGraphicFramePr>
        <p:xfrm>
          <a:off x="1259632" y="790346"/>
          <a:ext cx="7632849" cy="4543302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55042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u="sng" dirty="0"/>
                        <a:t>OBIETTIVI FORMATIVI PRIORITARI</a:t>
                      </a:r>
                      <a:endParaRPr lang="it-IT" sz="1800" b="1" i="1" u="sng" dirty="0"/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prevenzione e contrasto della dispersione scolastica, di ogni forma di discriminazione e del bullismo, anche informatico; potenziamento dell'inclusione scolastica e del diritto allo studio degli alunni con bisogni educativi speciali attraverso percorsi individualizzati e personalizzati anche con il supporto e la collaborazione dei servizi socio-sanitari ed educativi del territorio e delle associazioni di settore e l'applicazione delle linee di indirizzo per favorire il diritto allo studio degli alunni adottati, emanate dal Ministero dell'istruzione, dell'università e della ricerca il 18 dicembre 2014</a:t>
                      </a:r>
                    </a:p>
                    <a:p>
                      <a:pPr marL="285750" lvl="0" indent="-28575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valorizzazione della scuola intesa come comunità attiva, aperta al territorio e in grado di sviluppare e aumentare l'interazione con le famiglie e con la comunità locale, comprese le organizzazioni del terzo settore e le imprese</a:t>
                      </a:r>
                    </a:p>
                    <a:p>
                      <a:pPr marL="285750" lvl="0" indent="-28575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valorizzazione di percorsi formativi individualizzati e coinvolgimento degli alunni e degli studenti</a:t>
                      </a:r>
                    </a:p>
                    <a:p>
                      <a:pPr marL="285750" lvl="0" indent="-285750">
                        <a:spcAft>
                          <a:spcPts val="4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definizione di un sistema di orientamento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65076C82-26AA-A283-5156-AFAE02740680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276632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331640" y="7774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Percorso formativo 1 – </a:t>
            </a:r>
            <a:r>
              <a:rPr lang="it-IT" sz="1600" b="1" i="1" u="sng" dirty="0"/>
              <a:t>Digitalizzare e innovare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09289"/>
              </p:ext>
            </p:extLst>
          </p:nvPr>
        </p:nvGraphicFramePr>
        <p:xfrm>
          <a:off x="1259632" y="1165675"/>
          <a:ext cx="7632849" cy="4876424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Premessa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competenza digitale è tra le competenze-chiave per l’apprendimento permanente contenute nelle Raccomandazioni del Consiglio europeo. Tutti i cittadini europei, per svolgere il proprio ruolo e affrontare le sfide della modernità, dovrebbero conoscere il funzionamento e l’utilizzo di base di dispositivi e comprendere i principi generali, i meccanismi e la logica sottese alle tecnologie digitali in evoluzione.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 chiaro riferimento alla necessità di sviluppare le abilità essenziali delle competenze digitali nei curricoli di Istituto è contenuto all’interno delle Linee guida per l’insegnamento dell’Educazione Civica, quando viene indicata prioritariamente la “Cittadinanza digitale” come capacità di un individuo di avvalersi consapevolmente e responsabilmente dei mezzi di comunicazione virtuali. Ad essa si collega il “pensiero computazionale” che serve per cercare soluzioni a problemi complessi attraverso sequenze ordinate di soluzioni parziali in successione. 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A4CB8E2B-84F1-C352-0944-61D766D35579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768121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716300"/>
              </p:ext>
            </p:extLst>
          </p:nvPr>
        </p:nvGraphicFramePr>
        <p:xfrm>
          <a:off x="1259632" y="1165675"/>
          <a:ext cx="7632849" cy="3770254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Azioni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L’idea di proporre agli alunni attività di coding mediante percorsi individuali e di gruppo nasce e prende spunto dal progetto 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Programma il Futuro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proposto dal Miur nell’ambito del PNSD, di cui fanno parte:</a:t>
                      </a:r>
                    </a:p>
                    <a:p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</a:t>
                      </a: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Ora del Codice 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 sviluppare il pensiero computazionale;</a:t>
                      </a:r>
                    </a:p>
                    <a:p>
                      <a:r>
                        <a:rPr lang="it-IT" sz="1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CodeWeek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iniziativa che mira a portare la programmazione e l’alfabetizzazione digitale a tutti in modo divertente e coinvolgente;</a:t>
                      </a:r>
                    </a:p>
                    <a:p>
                      <a:r>
                        <a:rPr lang="it-IT" sz="1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InnovaMenti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progetto nazionale dedicato alla diffusione delle metodologie didattiche innovative, attraverso brevi esperienze di apprendimento, dedicate, nello specifico, a </a:t>
                      </a:r>
                      <a:r>
                        <a:rPr lang="it-IT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gamification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it-IT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inquiry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based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learning (IBL), storytelling, </a:t>
                      </a:r>
                      <a:r>
                        <a:rPr lang="it-IT" sz="18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tinkering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hackathon;</a:t>
                      </a:r>
                    </a:p>
                    <a:p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EIPASS Junior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programma prevede 7 moduli di certificazione, sia per la Scuola Primaria che per la Scuola Secondaria di primo grado.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8696367D-4ABD-4B7E-715F-73645477F907}"/>
              </a:ext>
            </a:extLst>
          </p:cNvPr>
          <p:cNvSpPr txBox="1"/>
          <p:nvPr/>
        </p:nvSpPr>
        <p:spPr>
          <a:xfrm>
            <a:off x="1331640" y="777434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Percorso formativo 1 – </a:t>
            </a:r>
            <a:r>
              <a:rPr lang="it-IT" sz="1600" b="1" i="1" u="sng" dirty="0"/>
              <a:t>Digitalizzare e innovare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0FC4B78-411C-C1C7-14C9-3DDF010A3912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698383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331640" y="77743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Percorso formativo 2 - </a:t>
            </a:r>
            <a:r>
              <a:rPr lang="it-IT" sz="18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scuola come laboratorio di ricerca Ambientale</a:t>
            </a:r>
            <a:endParaRPr lang="it-IT" sz="1600" b="1" i="1" u="sng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8327845"/>
              </p:ext>
            </p:extLst>
          </p:nvPr>
        </p:nvGraphicFramePr>
        <p:xfrm>
          <a:off x="1259632" y="1165675"/>
          <a:ext cx="7632849" cy="4245488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Premessa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 Progetto è finalizzato alla </a:t>
                      </a:r>
                      <a:r>
                        <a:rPr lang="it-IT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informazione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it-IT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formazione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ed </a:t>
                      </a:r>
                      <a:r>
                        <a:rPr lang="it-IT" sz="1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educazione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alla tutela delle risorse naturali presenti nel nostro territorio, attraverso attività di Laboratori Nature </a:t>
                      </a:r>
                      <a:r>
                        <a:rPr lang="it-IT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Based</a:t>
                      </a: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ed è rivolto a tutte le classi della Scuola. Tra quelle previste, si svolgeranno attività educative con lo scopo di creare “spazi didattici a cielo aperto” capaci di attivare tutte le forme di apprendimento innovative. L’utilizzo dell’esperienza corporea, manipolativa e immaginativa permetterà di conoscere e vivere l’ambiente in cui si vive in modo emotivo, immersivo, creando le premesse per apprendimenti durevoli sia nella sfera didattica che delle soft skills connesse.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Gli interventi saranno strutturati in modo da aiutare a sviluppare le capacità di osservazione dell’ecosistema che ci circonda e ad adottare dei comportamenti più responsabili per salvaguardarlo e difenderlo dall’inquinamento e dal degrado.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8088DA7E-270E-D1D2-A3CA-4A5A4186523B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927943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374491"/>
              </p:ext>
            </p:extLst>
          </p:nvPr>
        </p:nvGraphicFramePr>
        <p:xfrm>
          <a:off x="1259632" y="1165675"/>
          <a:ext cx="7632849" cy="2217594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Azioni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Educazione alla Sostenibilità: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Natura Amica 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per la scuola dell’Infanzia.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M’illumino di meno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la Scuola Primaria e Secondaria.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Scuole Green</a:t>
                      </a: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 la Scuola dell’Infanzia, Primaria e Secondaria.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D3752250-5D12-F60B-810B-05388A3B84CB}"/>
              </a:ext>
            </a:extLst>
          </p:cNvPr>
          <p:cNvSpPr txBox="1"/>
          <p:nvPr/>
        </p:nvSpPr>
        <p:spPr>
          <a:xfrm>
            <a:off x="1331640" y="77743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Percorso formativo 2 - </a:t>
            </a:r>
            <a:r>
              <a:rPr lang="it-IT" sz="18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scuola come laboratorio di ricerca Ambientale</a:t>
            </a:r>
            <a:endParaRPr lang="it-IT" sz="1600" b="1" i="1" u="sng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BD0F0C1-A9D1-AFF7-ED56-13BD0C6CD6CE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3879274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331640" y="77743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Percorso formativo 3 – </a:t>
            </a:r>
            <a:r>
              <a:rPr lang="it-IT" sz="18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Educazione all’affettività</a:t>
            </a:r>
            <a:endParaRPr lang="it-IT" sz="1600" b="1" i="1" u="sng" dirty="0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040537"/>
              </p:ext>
            </p:extLst>
          </p:nvPr>
        </p:nvGraphicFramePr>
        <p:xfrm>
          <a:off x="1259632" y="1165675"/>
          <a:ext cx="7632849" cy="3299084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Premessa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L’educazione all’affettività ha l’obiettivo di sviluppare l’intelligenza emotiva, a partire dalla conoscenza delle proprie sensazioni, delle proprie emozioni e dei propri sentimenti e di accrescere le abilità affettive con l’obiettivo di favorire una buona relazione interpersonale. Gli obiettivi vanno dalla costruzione di un alfabeto delle percezioni/emozioni/sentimenti, all’orientamento nella costruzione e nel consolidamento di relazioni amicali e intime. Perché l’educazione all’affettività possa essere una forma di prevenzione della violenza di genere, è necessario che affronti la relazione tra affettività, identità di genere e stereotipi culturali.</a:t>
                      </a: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F4462FAE-9163-E68D-CA89-275AECC6B17E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2191481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ersonalizzato 1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AC4B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Parallasse</Template>
  <TotalTime>9336</TotalTime>
  <Words>1374</Words>
  <Application>Microsoft Office PowerPoint</Application>
  <PresentationFormat>Presentazione su schermo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Times New Roman</vt:lpstr>
      <vt:lpstr>Parallasse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Annamaria Racioppa</cp:lastModifiedBy>
  <cp:revision>231</cp:revision>
  <dcterms:created xsi:type="dcterms:W3CDTF">2016-06-30T12:30:46Z</dcterms:created>
  <dcterms:modified xsi:type="dcterms:W3CDTF">2023-11-27T20:08:51Z</dcterms:modified>
</cp:coreProperties>
</file>